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75" r:id="rId3"/>
    <p:sldId id="276" r:id="rId4"/>
    <p:sldId id="282" r:id="rId5"/>
    <p:sldId id="283" r:id="rId6"/>
    <p:sldId id="281" r:id="rId7"/>
    <p:sldId id="258" r:id="rId8"/>
    <p:sldId id="259" r:id="rId9"/>
    <p:sldId id="260" r:id="rId10"/>
    <p:sldId id="285" r:id="rId11"/>
    <p:sldId id="274" r:id="rId12"/>
    <p:sldId id="277" r:id="rId13"/>
    <p:sldId id="278" r:id="rId14"/>
    <p:sldId id="279" r:id="rId15"/>
    <p:sldId id="266" r:id="rId16"/>
    <p:sldId id="270" r:id="rId17"/>
    <p:sldId id="271" r:id="rId18"/>
    <p:sldId id="273" r:id="rId19"/>
    <p:sldId id="286" r:id="rId20"/>
    <p:sldId id="289" r:id="rId21"/>
    <p:sldId id="288" r:id="rId22"/>
    <p:sldId id="287" r:id="rId23"/>
    <p:sldId id="284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51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1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221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8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3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76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7977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9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545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76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5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12/13/2020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A6979-0714-4377-B894-6BE4C2D6E20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16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hfDZaT2Xsk?feature=oembe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igastroped.com.br/wp-content/uploads/2018/02/word-image-4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aestrovirtuale.com/fermentacao-acetica-caracteristicas-aplicacoes-exemplos/" TargetMode="External"/><Relationship Id="rId13" Type="http://schemas.openxmlformats.org/officeDocument/2006/relationships/hyperlink" Target="https://www.sobiologia.com.br/conteudos/bioquimica/bioquimica4.php" TargetMode="External"/><Relationship Id="rId3" Type="http://schemas.openxmlformats.org/officeDocument/2006/relationships/hyperlink" Target="https://www.sobiologia.com.br/conteudos/bioquimica/bioquimica3_2.php" TargetMode="External"/><Relationship Id="rId7" Type="http://schemas.openxmlformats.org/officeDocument/2006/relationships/hyperlink" Target="https://super.abril.com.br/mundo-estranho/por-que-o-fermento-faz-a-massa-crescer/" TargetMode="External"/><Relationship Id="rId12" Type="http://schemas.openxmlformats.org/officeDocument/2006/relationships/hyperlink" Target="https://www.biologianet.com/biologia-celular/glicolise.htm" TargetMode="External"/><Relationship Id="rId2" Type="http://schemas.openxmlformats.org/officeDocument/2006/relationships/hyperlink" Target="https://www.clubevinhosportugueses.pt/vinhos/da-vindima-a-vinificacao-do-vinho-e-fermentacao-alcooli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frgs.br/alimentus1/pao/ingredientes/ing_fermento03.htm" TargetMode="External"/><Relationship Id="rId11" Type="http://schemas.openxmlformats.org/officeDocument/2006/relationships/hyperlink" Target="https://brasilescola.uol.com.br/quimica/Acido-acetico.htm" TargetMode="External"/><Relationship Id="rId5" Type="http://schemas.openxmlformats.org/officeDocument/2006/relationships/hyperlink" Target="http://materiais.dbio.uevora.pt/jaraujo/biocel/glicolise.htm" TargetMode="External"/><Relationship Id="rId10" Type="http://schemas.openxmlformats.org/officeDocument/2006/relationships/hyperlink" Target="https://www.coladaweb.com/biologia/bioquimica/fermentacao-e-respiracao" TargetMode="External"/><Relationship Id="rId4" Type="http://schemas.openxmlformats.org/officeDocument/2006/relationships/hyperlink" Target="https://planetabiologia.com/o-que-e-fermentacao-alcoolica/" TargetMode="External"/><Relationship Id="rId9" Type="http://schemas.openxmlformats.org/officeDocument/2006/relationships/hyperlink" Target="https://sistemasdeproducao.cnptia.embrapa.br/FontesHTML/Vinagre/SistemaProducaoVinagre/fermentacao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DE5CE1F-B910-491A-B35C-54BF0628F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5600" y="1591399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b="1" kern="1200" cap="all" spc="200" baseline="0">
                <a:latin typeface="Trebuchet MS" panose="020B0603020202020204" pitchFamily="34" charset="0"/>
              </a:rPr>
              <a:t>FERMENTAÇÃO</a:t>
            </a:r>
            <a:endParaRPr lang="en-US" sz="7200" b="1" kern="1200" cap="all" spc="200" baseline="0" dirty="0">
              <a:latin typeface="Trebuchet MS" panose="020B0603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3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Multimédia Online 3" title="Fermentaￃﾧￃﾣo Alcoￃﾳlica - Trabalho de Biologia - Ensino Mￃﾩdio - Experimento">
            <a:hlinkClick r:id="" action="ppaction://media"/>
            <a:extLst>
              <a:ext uri="{FF2B5EF4-FFF2-40B4-BE49-F238E27FC236}">
                <a16:creationId xmlns:a16="http://schemas.microsoft.com/office/drawing/2014/main" id="{47914BB1-5062-42A3-8AFA-CA8E9FBB89F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7980" y="512759"/>
            <a:ext cx="10458778" cy="5883063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03B67670-0D91-4ED6-ADA2-981BA48F05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2267780"/>
            <a:ext cx="6359183" cy="4098561"/>
          </a:xfrm>
        </p:spPr>
        <p:txBody>
          <a:bodyPr anchor="ctr">
            <a:normAutofit fontScale="85000" lnSpcReduction="20000"/>
          </a:bodyPr>
          <a:lstStyle/>
          <a:p>
            <a:endParaRPr lang="pt-PT" sz="1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pt-PT" sz="1300" dirty="0">
              <a:latin typeface="Trebuchet MS" panose="020B0603020202020204" pitchFamily="34" charset="0"/>
            </a:endParaRPr>
          </a:p>
          <a:p>
            <a:pPr algn="just"/>
            <a:r>
              <a:rPr lang="pt-PT" sz="2100" dirty="0">
                <a:latin typeface="Trebuchet MS" panose="020B0603020202020204" pitchFamily="34" charset="0"/>
              </a:rPr>
              <a:t>O químico francês Lavoisier (1743-1794), escreveu no livro "Tratado de Química Elementar" que o vinagre não era nada mais que o vinho acetificado devido à absorção do oxigénio, portanto era apenas o resultado de uma reação química. Pensava-se, na época, que a camada gelatinosa que se formava na superfície do vinho em acetificação, a "mãe do vinagre", era apenas um produto da transformação, mas não a causa. </a:t>
            </a:r>
          </a:p>
          <a:p>
            <a:pPr marL="0" indent="0" algn="just">
              <a:buNone/>
            </a:pPr>
            <a:endParaRPr lang="pt-PT" sz="2100" dirty="0">
              <a:latin typeface="Trebuchet MS" panose="020B0603020202020204" pitchFamily="34" charset="0"/>
            </a:endParaRPr>
          </a:p>
          <a:p>
            <a:pPr algn="just"/>
            <a:r>
              <a:rPr lang="pt-PT" sz="2100" dirty="0">
                <a:latin typeface="Trebuchet MS" panose="020B0603020202020204" pitchFamily="34" charset="0"/>
              </a:rPr>
              <a:t>Somente mais tarde, Pasteur mostrou que sem a participação da bactéria acética não há formação do vinagre. Assim provou: sempre que o vinho se transforma em vinagre, é devido à participação de bactérias acéticas que se desenvolvem na superfície formando um véu, afirmação esta categoricamente negada pelos químicos da época.</a:t>
            </a:r>
          </a:p>
          <a:p>
            <a:pPr marL="0" indent="0">
              <a:buNone/>
            </a:pPr>
            <a:endParaRPr lang="pt-PT" sz="13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Louis Pasteur - Revista Minha">
            <a:extLst>
              <a:ext uri="{FF2B5EF4-FFF2-40B4-BE49-F238E27FC236}">
                <a16:creationId xmlns:a16="http://schemas.microsoft.com/office/drawing/2014/main" id="{63B96DAB-5DFC-44D5-918D-3C85CF722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543"/>
          <a:stretch/>
        </p:blipFill>
        <p:spPr bwMode="auto">
          <a:xfrm>
            <a:off x="7083423" y="581892"/>
            <a:ext cx="4397433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Biografia de Antoine Lavoisier">
            <a:extLst>
              <a:ext uri="{FF2B5EF4-FFF2-40B4-BE49-F238E27FC236}">
                <a16:creationId xmlns:a16="http://schemas.microsoft.com/office/drawing/2014/main" id="{73F844BB-6C4E-4DE2-BD36-A64859655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5" r="-2" b="27883"/>
          <a:stretch/>
        </p:blipFill>
        <p:spPr bwMode="auto">
          <a:xfrm>
            <a:off x="7083423" y="3707894"/>
            <a:ext cx="4395569" cy="25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A3C8-351F-463E-BEA9-FF5FC7EC89E3}"/>
              </a:ext>
            </a:extLst>
          </p:cNvPr>
          <p:cNvSpPr txBox="1"/>
          <p:nvPr/>
        </p:nvSpPr>
        <p:spPr>
          <a:xfrm>
            <a:off x="675920" y="997409"/>
            <a:ext cx="59059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400" b="1" dirty="0">
                <a:latin typeface="Trebuchet MS" panose="020B0603020202020204" pitchFamily="34" charset="0"/>
              </a:rPr>
              <a:t>Fermentação Acética</a:t>
            </a:r>
          </a:p>
        </p:txBody>
      </p:sp>
    </p:spTree>
    <p:extLst>
      <p:ext uri="{BB962C8B-B14F-4D97-AF65-F5344CB8AC3E}">
        <p14:creationId xmlns:p14="http://schemas.microsoft.com/office/powerpoint/2010/main" val="4264220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0" name="Rectangle 209">
            <a:extLst>
              <a:ext uri="{FF2B5EF4-FFF2-40B4-BE49-F238E27FC236}">
                <a16:creationId xmlns:a16="http://schemas.microsoft.com/office/drawing/2014/main" id="{F5A5F1D7-F0D0-4687-9BD3-CA6A0714C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7" name="Rectangle 2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59078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26D9FE-A287-4B5E-A80B-DFB607CD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871429"/>
            <a:ext cx="5767174" cy="5297604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pt-PT" sz="2100" dirty="0">
                <a:latin typeface="Trebuchet MS" panose="020B0603020202020204" pitchFamily="34" charset="0"/>
              </a:rPr>
              <a:t>A fermentação acética ocorre quando o etanol, obtido a partir da fermentação alcoólica, entra em contato com bactérias da família </a:t>
            </a:r>
            <a:r>
              <a:rPr lang="pt-PT" sz="2100" i="1" dirty="0" err="1">
                <a:latin typeface="Trebuchet MS" panose="020B0603020202020204" pitchFamily="34" charset="0"/>
              </a:rPr>
              <a:t>Pseudomonaceae</a:t>
            </a:r>
            <a:r>
              <a:rPr lang="pt-PT" sz="2100" dirty="0">
                <a:latin typeface="Trebuchet MS" panose="020B0603020202020204" pitchFamily="34" charset="0"/>
              </a:rPr>
              <a:t>, como a </a:t>
            </a:r>
            <a:r>
              <a:rPr lang="pt-PT" sz="2100" i="1" dirty="0" err="1">
                <a:latin typeface="Trebuchet MS" panose="020B0603020202020204" pitchFamily="34" charset="0"/>
              </a:rPr>
              <a:t>Acetobacter</a:t>
            </a:r>
            <a:r>
              <a:rPr lang="pt-PT" sz="2100" dirty="0">
                <a:latin typeface="Trebuchet MS" panose="020B0603020202020204" pitchFamily="34" charset="0"/>
              </a:rPr>
              <a:t> ou </a:t>
            </a:r>
            <a:r>
              <a:rPr lang="pt-PT" sz="2100" i="1" dirty="0" err="1">
                <a:latin typeface="Trebuchet MS" panose="020B0603020202020204" pitchFamily="34" charset="0"/>
              </a:rPr>
              <a:t>Gluconobacter</a:t>
            </a:r>
            <a:r>
              <a:rPr lang="pt-PT" sz="2100" i="1" dirty="0">
                <a:latin typeface="Trebuchet MS" panose="020B0603020202020204" pitchFamily="34" charset="0"/>
              </a:rPr>
              <a:t>.</a:t>
            </a:r>
          </a:p>
          <a:p>
            <a:pPr marL="0" indent="0" algn="just">
              <a:buNone/>
            </a:pPr>
            <a:endParaRPr lang="pt-PT" sz="2100" i="1" dirty="0">
              <a:latin typeface="Trebuchet MS" panose="020B0603020202020204" pitchFamily="34" charset="0"/>
            </a:endParaRPr>
          </a:p>
          <a:p>
            <a:pPr algn="just"/>
            <a:r>
              <a:rPr lang="pt-PT" sz="2100" dirty="0">
                <a:latin typeface="Trebuchet MS" panose="020B0603020202020204" pitchFamily="34" charset="0"/>
              </a:rPr>
              <a:t>As bactérias acéticas apresentam-se na forma de bastonetes e cocos; temperatura ideal entre 25ºC e 30ºC; o processo de acetificação necessita estritamente de oxigénio para que ocorra; o ph ótimo para o seu crescimento é em torno de 4,5;</a:t>
            </a:r>
          </a:p>
          <a:p>
            <a:pPr marL="0" indent="0" algn="just">
              <a:buNone/>
            </a:pPr>
            <a:endParaRPr lang="pt-PT" sz="2100" dirty="0">
              <a:latin typeface="Trebuchet MS" panose="020B0603020202020204" pitchFamily="34" charset="0"/>
            </a:endParaRPr>
          </a:p>
          <a:p>
            <a:pPr algn="just"/>
            <a:r>
              <a:rPr lang="pt-PT" sz="2100" dirty="0">
                <a:latin typeface="Trebuchet MS" panose="020B0603020202020204" pitchFamily="34" charset="0"/>
              </a:rPr>
              <a:t>Como essas bactérias necessitam de oxigénio para realizarem a acetificação, multiplicam-se mais na parte superior do vinho que está a ser transformado em vinagre, formando um véu conhecido como "mãe do vinagre". Esse véu pode ser mais ou menos espesso de acordo com o tipo de bactéria.</a:t>
            </a:r>
          </a:p>
          <a:p>
            <a:pPr marL="0" indent="0">
              <a:buNone/>
            </a:pPr>
            <a:endParaRPr lang="pt-PT" sz="1300" dirty="0"/>
          </a:p>
        </p:txBody>
      </p:sp>
      <p:pic>
        <p:nvPicPr>
          <p:cNvPr id="6146" name="Picture 2" descr="Fermentação acética - O que é, processo, fórmula química, equação">
            <a:extLst>
              <a:ext uri="{FF2B5EF4-FFF2-40B4-BE49-F238E27FC236}">
                <a16:creationId xmlns:a16="http://schemas.microsoft.com/office/drawing/2014/main" id="{62AB6C68-777B-4492-BFFF-C1C211D428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9" r="-1" b="9414"/>
          <a:stretch/>
        </p:blipFill>
        <p:spPr bwMode="auto">
          <a:xfrm>
            <a:off x="6788383" y="613148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e-se: Senhora mãe do vinagre">
            <a:extLst>
              <a:ext uri="{FF2B5EF4-FFF2-40B4-BE49-F238E27FC236}">
                <a16:creationId xmlns:a16="http://schemas.microsoft.com/office/drawing/2014/main" id="{375513B5-2AB8-445F-A081-1D836CB675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18" r="4" b="9440"/>
          <a:stretch/>
        </p:blipFill>
        <p:spPr bwMode="auto">
          <a:xfrm>
            <a:off x="6788383" y="3528753"/>
            <a:ext cx="4565417" cy="267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08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1D26D9FE-A287-4B5E-A80B-DFB607CD3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613" y="1383856"/>
            <a:ext cx="6225657" cy="5027863"/>
          </a:xfrm>
        </p:spPr>
        <p:txBody>
          <a:bodyPr anchor="ctr">
            <a:noAutofit/>
          </a:bodyPr>
          <a:lstStyle/>
          <a:p>
            <a:pPr algn="just"/>
            <a:r>
              <a:rPr lang="pt-PT" sz="1800" dirty="0">
                <a:latin typeface="Trebuchet MS" panose="020B0603020202020204" pitchFamily="34" charset="0"/>
              </a:rPr>
              <a:t>A fermentação acética refere-se a um processo em que o etanol reage com o O</a:t>
            </a:r>
            <a:r>
              <a:rPr lang="pt-PT" sz="1800" baseline="-25000" dirty="0">
                <a:latin typeface="Trebuchet MS" panose="020B0603020202020204" pitchFamily="34" charset="0"/>
              </a:rPr>
              <a:t>2</a:t>
            </a:r>
            <a:r>
              <a:rPr lang="pt-PT" sz="1800" dirty="0">
                <a:latin typeface="Trebuchet MS" panose="020B0603020202020204" pitchFamily="34" charset="0"/>
              </a:rPr>
              <a:t> transformando-se em ácido acético.</a:t>
            </a:r>
          </a:p>
          <a:p>
            <a:pPr algn="just"/>
            <a:endParaRPr lang="pt-PT" sz="1800" dirty="0">
              <a:latin typeface="Trebuchet MS" panose="020B0603020202020204" pitchFamily="34" charset="0"/>
            </a:endParaRP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Basicamente, para a obtenção do </a:t>
            </a:r>
            <a:r>
              <a:rPr lang="pt-PT" sz="1800" b="1" dirty="0">
                <a:latin typeface="Trebuchet MS" panose="020B0603020202020204" pitchFamily="34" charset="0"/>
              </a:rPr>
              <a:t>ácido acético,</a:t>
            </a:r>
            <a:r>
              <a:rPr lang="pt-PT" sz="1800" dirty="0">
                <a:latin typeface="Trebuchet MS" panose="020B0603020202020204" pitchFamily="34" charset="0"/>
              </a:rPr>
              <a:t> recorre-se primeiro à fermentação alcoólica, processo anaeróbio realizado por certas leveduras cujos produtos obtidos incluem álcool etílico e dióxido de carbono. A partir do álcool etílico então obtido, é promovida a oxidação parcial do mesmo (uma reação aeróbia), através das </a:t>
            </a:r>
            <a:r>
              <a:rPr lang="pt-PT" sz="1800" dirty="0" err="1">
                <a:latin typeface="Trebuchet MS" panose="020B0603020202020204" pitchFamily="34" charset="0"/>
              </a:rPr>
              <a:t>acetobactérias</a:t>
            </a:r>
            <a:r>
              <a:rPr lang="pt-PT" sz="1800" dirty="0">
                <a:latin typeface="Trebuchet MS" panose="020B0603020202020204" pitchFamily="34" charset="0"/>
              </a:rPr>
              <a:t>.</a:t>
            </a:r>
          </a:p>
          <a:p>
            <a:pPr algn="just"/>
            <a:endParaRPr lang="pt-PT" sz="1800" dirty="0">
              <a:latin typeface="Trebuchet MS" panose="020B0603020202020204" pitchFamily="34" charset="0"/>
            </a:endParaRP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O vinagre é produzido a partir desta reação química: </a:t>
            </a:r>
          </a:p>
          <a:p>
            <a:pPr marL="0" indent="0" algn="just">
              <a:buNone/>
            </a:pPr>
            <a:r>
              <a:rPr lang="pt-PT" sz="1800" dirty="0">
                <a:latin typeface="Trebuchet MS" panose="020B0603020202020204" pitchFamily="34" charset="0"/>
              </a:rPr>
              <a:t>C</a:t>
            </a:r>
            <a:r>
              <a:rPr lang="pt-PT" sz="1800" baseline="-25000" dirty="0">
                <a:latin typeface="Trebuchet MS" panose="020B0603020202020204" pitchFamily="34" charset="0"/>
              </a:rPr>
              <a:t>2</a:t>
            </a:r>
            <a:r>
              <a:rPr lang="pt-PT" sz="1800" dirty="0">
                <a:latin typeface="Trebuchet MS" panose="020B0603020202020204" pitchFamily="34" charset="0"/>
              </a:rPr>
              <a:t>H</a:t>
            </a:r>
            <a:r>
              <a:rPr lang="pt-PT" sz="1800" baseline="-25000" dirty="0">
                <a:latin typeface="Trebuchet MS" panose="020B0603020202020204" pitchFamily="34" charset="0"/>
              </a:rPr>
              <a:t>5</a:t>
            </a:r>
            <a:r>
              <a:rPr lang="pt-PT" sz="1800" dirty="0">
                <a:latin typeface="Trebuchet MS" panose="020B0603020202020204" pitchFamily="34" charset="0"/>
              </a:rPr>
              <a:t>OH (etanol) + O</a:t>
            </a:r>
            <a:r>
              <a:rPr lang="pt-PT" sz="1800" baseline="-25000" dirty="0">
                <a:latin typeface="Trebuchet MS" panose="020B0603020202020204" pitchFamily="34" charset="0"/>
              </a:rPr>
              <a:t>2</a:t>
            </a:r>
            <a:r>
              <a:rPr lang="pt-PT" sz="1800" dirty="0">
                <a:latin typeface="Trebuchet MS" panose="020B0603020202020204" pitchFamily="34" charset="0"/>
              </a:rPr>
              <a:t> → CH3COOH (ácido acético) + H</a:t>
            </a:r>
            <a:r>
              <a:rPr lang="pt-PT" sz="1800" baseline="-25000" dirty="0">
                <a:latin typeface="Trebuchet MS" panose="020B0603020202020204" pitchFamily="34" charset="0"/>
              </a:rPr>
              <a:t>2</a:t>
            </a:r>
            <a:r>
              <a:rPr lang="pt-PT" sz="1800" dirty="0">
                <a:latin typeface="Trebuchet MS" panose="020B0603020202020204" pitchFamily="34" charset="0"/>
              </a:rPr>
              <a:t>O.</a:t>
            </a:r>
          </a:p>
          <a:p>
            <a:pPr marL="0" indent="0" algn="just">
              <a:buNone/>
            </a:pPr>
            <a:r>
              <a:rPr lang="pt-PT" sz="1800" dirty="0">
                <a:latin typeface="Trebuchet MS" panose="020B0603020202020204" pitchFamily="34" charset="0"/>
              </a:rPr>
              <a:t>Equação da fermentação acética: </a:t>
            </a: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1 glicose → 2 ácido acético + CO</a:t>
            </a:r>
            <a:r>
              <a:rPr lang="pt-PT" sz="1800" baseline="-25000" dirty="0">
                <a:latin typeface="Trebuchet MS" panose="020B0603020202020204" pitchFamily="34" charset="0"/>
              </a:rPr>
              <a:t>2</a:t>
            </a:r>
            <a:r>
              <a:rPr lang="pt-PT" sz="1800" dirty="0">
                <a:latin typeface="Trebuchet MS" panose="020B0603020202020204" pitchFamily="34" charset="0"/>
              </a:rPr>
              <a:t> + 2 ATP</a:t>
            </a:r>
          </a:p>
          <a:p>
            <a:endParaRPr lang="pt-PT" sz="18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>
            <a:hlinkClick r:id="rId2"/>
            <a:extLst>
              <a:ext uri="{FF2B5EF4-FFF2-40B4-BE49-F238E27FC236}">
                <a16:creationId xmlns:a16="http://schemas.microsoft.com/office/drawing/2014/main" id="{C55A5862-4ACA-49DF-AAB5-2A4DAD29371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11" y="3749040"/>
            <a:ext cx="4831064" cy="2379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O que é fermentação? - Brasil Escola">
            <a:extLst>
              <a:ext uri="{FF2B5EF4-FFF2-40B4-BE49-F238E27FC236}">
                <a16:creationId xmlns:a16="http://schemas.microsoft.com/office/drawing/2014/main" id="{134A1220-77B9-4D95-A615-98AB5342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512" y="506093"/>
            <a:ext cx="4578262" cy="269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087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E580C7A-B189-4514-9E9E-352DA7FDA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96" y="1258491"/>
            <a:ext cx="5275561" cy="5259295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PT" sz="3200" b="1" dirty="0">
                <a:latin typeface="Trebuchet MS" panose="020B0603020202020204" pitchFamily="34" charset="0"/>
              </a:rPr>
              <a:t>Fermentação acética – aplicações</a:t>
            </a:r>
          </a:p>
          <a:p>
            <a:pPr marL="0" indent="0" algn="just">
              <a:buNone/>
            </a:pPr>
            <a:endParaRPr lang="pt-PT" sz="1800" b="1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sz="1800" b="1" dirty="0">
                <a:latin typeface="Trebuchet MS" panose="020B0603020202020204" pitchFamily="34" charset="0"/>
              </a:rPr>
              <a:t>Gastronomia</a:t>
            </a:r>
            <a:endParaRPr lang="pt-PT" sz="1800" dirty="0">
              <a:latin typeface="Trebuchet MS" panose="020B0603020202020204" pitchFamily="34" charset="0"/>
            </a:endParaRP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Os usos do ácido acético como vinagre na área gastronômica são amplamente conhecidos.</a:t>
            </a: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Primeiro, é usado como molho para saladas e pratos de carne, peixe e frutos do mar. Da mesma forma, também é usado como conservante e é adicionado à maionese para inibir o crescimento de bactérias como a </a:t>
            </a:r>
            <a:r>
              <a:rPr lang="pt-PT" sz="1800" i="1" dirty="0" err="1">
                <a:latin typeface="Trebuchet MS" panose="020B0603020202020204" pitchFamily="34" charset="0"/>
              </a:rPr>
              <a:t>Salmonella</a:t>
            </a:r>
            <a:r>
              <a:rPr lang="pt-PT" sz="1800" dirty="0">
                <a:latin typeface="Trebuchet MS" panose="020B0603020202020204" pitchFamily="34" charset="0"/>
              </a:rPr>
              <a:t> .</a:t>
            </a:r>
          </a:p>
          <a:p>
            <a:pPr marL="0" indent="0" algn="just">
              <a:buNone/>
            </a:pPr>
            <a:endParaRPr lang="pt-PT" sz="1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sz="1800" b="1" dirty="0">
                <a:latin typeface="Trebuchet MS" panose="020B0603020202020204" pitchFamily="34" charset="0"/>
              </a:rPr>
              <a:t>Cosméticos</a:t>
            </a:r>
            <a:endParaRPr lang="pt-PT" sz="1800" dirty="0">
              <a:latin typeface="Trebuchet MS" panose="020B0603020202020204" pitchFamily="34" charset="0"/>
            </a:endParaRP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Na indústria cosmética, o ácido acético é usado como elemento constituinte em champôs anticaspa e cremes de pentear, bem como em máscaras amaciadoras.</a:t>
            </a:r>
          </a:p>
          <a:p>
            <a:endParaRPr lang="pt-PT" sz="18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pt-PT" sz="1400" dirty="0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Fermentação acética: características, aplicações, exemplos 2">
            <a:extLst>
              <a:ext uri="{FF2B5EF4-FFF2-40B4-BE49-F238E27FC236}">
                <a16:creationId xmlns:a16="http://schemas.microsoft.com/office/drawing/2014/main" id="{003F6004-00F5-433D-8CAD-F309DF202C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r="7871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1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A62E10B-C528-42E9-B9A8-AE36BB3EF57F}"/>
              </a:ext>
            </a:extLst>
          </p:cNvPr>
          <p:cNvSpPr txBox="1"/>
          <p:nvPr/>
        </p:nvSpPr>
        <p:spPr>
          <a:xfrm>
            <a:off x="-9789" y="997463"/>
            <a:ext cx="5978772" cy="1065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latin typeface="+mj-lt"/>
                <a:ea typeface="+mj-ea"/>
                <a:cs typeface="+mj-cs"/>
              </a:rPr>
              <a:t>  </a:t>
            </a:r>
            <a:r>
              <a:rPr lang="en-US" sz="4800" b="1" dirty="0" err="1">
                <a:latin typeface="Trebuchet MS" panose="020B0603020202020204" pitchFamily="34" charset="0"/>
                <a:ea typeface="+mj-ea"/>
                <a:cs typeface="+mj-cs"/>
              </a:rPr>
              <a:t>Fermentação</a:t>
            </a:r>
            <a:r>
              <a:rPr lang="en-US" sz="4800" b="1" dirty="0">
                <a:latin typeface="Trebuchet MS" panose="020B0603020202020204" pitchFamily="34" charset="0"/>
                <a:ea typeface="+mj-ea"/>
                <a:cs typeface="+mj-cs"/>
              </a:rPr>
              <a:t> </a:t>
            </a:r>
            <a:r>
              <a:rPr lang="en-US" sz="4800" b="1" dirty="0" err="1">
                <a:latin typeface="Trebuchet MS" panose="020B0603020202020204" pitchFamily="34" charset="0"/>
                <a:ea typeface="+mj-ea"/>
                <a:cs typeface="+mj-cs"/>
              </a:rPr>
              <a:t>Láctica</a:t>
            </a:r>
            <a:endParaRPr lang="en-US" sz="4800" b="1" dirty="0">
              <a:latin typeface="Trebuchet MS" panose="020B0603020202020204" pitchFamily="34" charset="0"/>
              <a:ea typeface="+mj-ea"/>
              <a:cs typeface="+mj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45249DB-7FB3-455B-828C-25E7886713EE}"/>
              </a:ext>
            </a:extLst>
          </p:cNvPr>
          <p:cNvSpPr/>
          <p:nvPr/>
        </p:nvSpPr>
        <p:spPr>
          <a:xfrm>
            <a:off x="266330" y="2330505"/>
            <a:ext cx="5246703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b="1" i="1" dirty="0" err="1">
                <a:latin typeface="Trebuchet MS" panose="020B0603020202020204" pitchFamily="34" charset="0"/>
              </a:rPr>
              <a:t>Processo</a:t>
            </a:r>
            <a:r>
              <a:rPr lang="en-US" sz="3200" b="1" i="1" dirty="0">
                <a:latin typeface="Trebuchet MS" panose="020B0603020202020204" pitchFamily="34" charset="0"/>
              </a:rPr>
              <a:t> </a:t>
            </a:r>
            <a:r>
              <a:rPr lang="en-US" sz="3200" b="1" i="1" dirty="0" err="1">
                <a:latin typeface="Trebuchet MS" panose="020B0603020202020204" pitchFamily="34" charset="0"/>
              </a:rPr>
              <a:t>Extracelular</a:t>
            </a:r>
            <a:endParaRPr lang="en-US" sz="3200" b="1" i="1" dirty="0">
              <a:latin typeface="Trebuchet MS" panose="020B0603020202020204" pitchFamily="34" charset="0"/>
            </a:endParaRP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i="1" dirty="0">
              <a:latin typeface="Trebuchet MS" panose="020B0603020202020204" pitchFamily="34" charset="0"/>
            </a:endParaRPr>
          </a:p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Trebuchet MS" panose="020B0603020202020204" pitchFamily="34" charset="0"/>
              </a:rPr>
              <a:t>A </a:t>
            </a:r>
            <a:r>
              <a:rPr lang="en-US" dirty="0" err="1">
                <a:latin typeface="Trebuchet MS" panose="020B0603020202020204" pitchFamily="34" charset="0"/>
              </a:rPr>
              <a:t>fermentação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láctica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começa</a:t>
            </a:r>
            <a:r>
              <a:rPr lang="en-US" dirty="0">
                <a:latin typeface="Trebuchet MS" panose="020B0603020202020204" pitchFamily="34" charset="0"/>
              </a:rPr>
              <a:t> com o </a:t>
            </a:r>
            <a:r>
              <a:rPr lang="en-US" dirty="0" err="1">
                <a:latin typeface="Trebuchet MS" panose="020B0603020202020204" pitchFamily="34" charset="0"/>
              </a:rPr>
              <a:t>desdobramento</a:t>
            </a:r>
            <a:r>
              <a:rPr lang="en-US" dirty="0">
                <a:latin typeface="Trebuchet MS" panose="020B0603020202020204" pitchFamily="34" charset="0"/>
              </a:rPr>
              <a:t>, por </a:t>
            </a:r>
            <a:r>
              <a:rPr lang="en-US" dirty="0" err="1">
                <a:latin typeface="Trebuchet MS" panose="020B0603020202020204" pitchFamily="34" charset="0"/>
              </a:rPr>
              <a:t>ações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enzimáticas</a:t>
            </a:r>
            <a:r>
              <a:rPr lang="en-US" dirty="0">
                <a:latin typeface="Trebuchet MS" panose="020B0603020202020204" pitchFamily="34" charset="0"/>
              </a:rPr>
              <a:t>, da lactose (</a:t>
            </a:r>
            <a:r>
              <a:rPr lang="en-US" dirty="0" err="1">
                <a:latin typeface="Trebuchet MS" panose="020B0603020202020204" pitchFamily="34" charset="0"/>
              </a:rPr>
              <a:t>açúcar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presente</a:t>
            </a:r>
            <a:r>
              <a:rPr lang="en-US" dirty="0">
                <a:latin typeface="Trebuchet MS" panose="020B0603020202020204" pitchFamily="34" charset="0"/>
              </a:rPr>
              <a:t> no </a:t>
            </a:r>
            <a:r>
              <a:rPr lang="en-US" dirty="0" err="1">
                <a:latin typeface="Trebuchet MS" panose="020B0603020202020204" pitchFamily="34" charset="0"/>
              </a:rPr>
              <a:t>leite</a:t>
            </a:r>
            <a:r>
              <a:rPr lang="en-US" dirty="0">
                <a:latin typeface="Trebuchet MS" panose="020B0603020202020204" pitchFamily="34" charset="0"/>
              </a:rPr>
              <a:t>) em </a:t>
            </a:r>
            <a:r>
              <a:rPr lang="en-US" dirty="0" err="1">
                <a:latin typeface="Trebuchet MS" panose="020B0603020202020204" pitchFamily="34" charset="0"/>
              </a:rPr>
              <a:t>glicose</a:t>
            </a:r>
            <a:r>
              <a:rPr lang="en-US" dirty="0">
                <a:latin typeface="Trebuchet MS" panose="020B0603020202020204" pitchFamily="34" charset="0"/>
              </a:rPr>
              <a:t> e galactose.</a:t>
            </a:r>
          </a:p>
          <a:p>
            <a:pPr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Trebuchet MS" panose="020B0603020202020204" pitchFamily="34" charset="0"/>
            </a:endParaRPr>
          </a:p>
          <a:p>
            <a:pPr marL="285750" indent="-228600" algn="just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latin typeface="Trebuchet MS" panose="020B0603020202020204" pitchFamily="34" charset="0"/>
              </a:rPr>
              <a:t>Seguidamente</a:t>
            </a:r>
            <a:r>
              <a:rPr lang="en-US" dirty="0">
                <a:latin typeface="Trebuchet MS" panose="020B0603020202020204" pitchFamily="34" charset="0"/>
              </a:rPr>
              <a:t> à </a:t>
            </a:r>
            <a:r>
              <a:rPr lang="en-US" dirty="0" err="1">
                <a:latin typeface="Trebuchet MS" panose="020B0603020202020204" pitchFamily="34" charset="0"/>
              </a:rPr>
              <a:t>ação</a:t>
            </a:r>
            <a:r>
              <a:rPr lang="en-US" dirty="0">
                <a:latin typeface="Trebuchet MS" panose="020B0603020202020204" pitchFamily="34" charset="0"/>
              </a:rPr>
              <a:t> das </a:t>
            </a:r>
            <a:r>
              <a:rPr lang="en-US" dirty="0" err="1">
                <a:latin typeface="Trebuchet MS" panose="020B0603020202020204" pitchFamily="34" charset="0"/>
              </a:rPr>
              <a:t>enzimas</a:t>
            </a:r>
            <a:r>
              <a:rPr lang="en-US" dirty="0">
                <a:latin typeface="Trebuchet MS" panose="020B0603020202020204" pitchFamily="34" charset="0"/>
              </a:rPr>
              <a:t>, os </a:t>
            </a:r>
            <a:r>
              <a:rPr lang="en-US" dirty="0" err="1">
                <a:latin typeface="Trebuchet MS" panose="020B0603020202020204" pitchFamily="34" charset="0"/>
              </a:rPr>
              <a:t>monossacarídeos</a:t>
            </a:r>
            <a:r>
              <a:rPr lang="en-US" dirty="0">
                <a:latin typeface="Trebuchet MS" panose="020B0603020202020204" pitchFamily="34" charset="0"/>
              </a:rPr>
              <a:t> (</a:t>
            </a:r>
            <a:r>
              <a:rPr lang="en-US" dirty="0" err="1">
                <a:latin typeface="Trebuchet MS" panose="020B0603020202020204" pitchFamily="34" charset="0"/>
              </a:rPr>
              <a:t>glicose</a:t>
            </a:r>
            <a:r>
              <a:rPr lang="en-US" dirty="0">
                <a:latin typeface="Trebuchet MS" panose="020B0603020202020204" pitchFamily="34" charset="0"/>
              </a:rPr>
              <a:t> e galactose) que </a:t>
            </a:r>
            <a:r>
              <a:rPr lang="en-US" dirty="0" err="1">
                <a:latin typeface="Trebuchet MS" panose="020B0603020202020204" pitchFamily="34" charset="0"/>
              </a:rPr>
              <a:t>resultam</a:t>
            </a:r>
            <a:r>
              <a:rPr lang="en-US" dirty="0">
                <a:latin typeface="Trebuchet MS" panose="020B0603020202020204" pitchFamily="34" charset="0"/>
              </a:rPr>
              <a:t> do </a:t>
            </a:r>
            <a:r>
              <a:rPr lang="en-US" dirty="0" err="1">
                <a:latin typeface="Trebuchet MS" panose="020B0603020202020204" pitchFamily="34" charset="0"/>
              </a:rPr>
              <a:t>desdobramento</a:t>
            </a:r>
            <a:r>
              <a:rPr lang="en-US" dirty="0">
                <a:latin typeface="Trebuchet MS" panose="020B0603020202020204" pitchFamily="34" charset="0"/>
              </a:rPr>
              <a:t> do </a:t>
            </a:r>
            <a:r>
              <a:rPr lang="en-US" dirty="0" err="1">
                <a:latin typeface="Trebuchet MS" panose="020B0603020202020204" pitchFamily="34" charset="0"/>
              </a:rPr>
              <a:t>dissacarídeo</a:t>
            </a:r>
            <a:r>
              <a:rPr lang="en-US" dirty="0">
                <a:latin typeface="Trebuchet MS" panose="020B0603020202020204" pitchFamily="34" charset="0"/>
              </a:rPr>
              <a:t> (lactose), </a:t>
            </a:r>
            <a:r>
              <a:rPr lang="en-US" dirty="0" err="1">
                <a:latin typeface="Trebuchet MS" panose="020B0603020202020204" pitchFamily="34" charset="0"/>
              </a:rPr>
              <a:t>entram</a:t>
            </a:r>
            <a:r>
              <a:rPr lang="en-US" dirty="0">
                <a:latin typeface="Trebuchet MS" panose="020B0603020202020204" pitchFamily="34" charset="0"/>
              </a:rPr>
              <a:t> para o </a:t>
            </a:r>
            <a:r>
              <a:rPr lang="en-US" dirty="0" err="1">
                <a:latin typeface="Trebuchet MS" panose="020B0603020202020204" pitchFamily="34" charset="0"/>
              </a:rPr>
              <a:t>meio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intracelular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onde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vai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ocorrer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fermentação</a:t>
            </a:r>
            <a:r>
              <a:rPr lang="en-US" dirty="0">
                <a:latin typeface="Trebuchet MS" panose="020B0603020202020204" pitchFamily="34" charset="0"/>
              </a:rPr>
              <a:t>, sendo </a:t>
            </a:r>
            <a:r>
              <a:rPr lang="en-US" dirty="0" err="1">
                <a:latin typeface="Trebuchet MS" panose="020B0603020202020204" pitchFamily="34" charset="0"/>
              </a:rPr>
              <a:t>neste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caso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fermentação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láctica</a:t>
            </a:r>
            <a:r>
              <a:rPr lang="en-US" dirty="0">
                <a:latin typeface="Trebuchet MS" panose="020B0603020202020204" pitchFamily="34" charset="0"/>
              </a:rPr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68CA4D8-6981-44F4-B713-4998D75DB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961" y="844097"/>
            <a:ext cx="5303896" cy="516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09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D501AAD6-CED5-4A1F-A1C8-05F4FB448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5510" y="2546503"/>
                <a:ext cx="5580489" cy="3979585"/>
              </a:xfrm>
            </p:spPr>
            <p:txBody>
              <a:bodyPr anchor="ctr">
                <a:normAutofit/>
              </a:bodyPr>
              <a:lstStyle/>
              <a:p>
                <a:pPr algn="just"/>
                <a:r>
                  <a:rPr lang="pt-PT" sz="1800" dirty="0">
                    <a:latin typeface="Trebuchet MS" panose="020B0603020202020204" pitchFamily="34" charset="0"/>
                  </a:rPr>
                  <a:t>As moléculas de NADH vão transferir os seus eletrões (energia) para os ácidos pirúvicos transformados na etapa anterior, produzindo assim diretamente duas moléculas de ácido láctico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pt-P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pt-P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pt-PT" sz="1800" dirty="0">
                    <a:latin typeface="Trebuchet MS" panose="020B0603020202020204" pitchFamily="34" charset="0"/>
                  </a:rPr>
                  <a:t>). De forma oposto à respiração, o aceitador de eletrões final neste processo é uma molécula orgânica (ácido láctico) e não o oxigénio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1800" dirty="0">
                    <a:latin typeface="Trebuchet MS" panose="020B0603020202020204" pitchFamily="34" charset="0"/>
                  </a:rPr>
                  <a:t>).</a:t>
                </a:r>
              </a:p>
              <a:p>
                <a:pPr algn="just"/>
                <a:r>
                  <a:rPr lang="pt-PT" sz="1800" dirty="0">
                    <a:latin typeface="Trebuchet MS" panose="020B0603020202020204" pitchFamily="34" charset="0"/>
                  </a:rPr>
                  <a:t>Este tipo de fermentação é regularmente feito nas bactérias, fungos e até mesmo pelas células musculares encontradas, por exemplo, no ser humano.</a:t>
                </a:r>
              </a:p>
              <a:p>
                <a:pPr marL="0" indent="0">
                  <a:buNone/>
                </a:pPr>
                <a:endParaRPr lang="pt-PT" sz="2000" dirty="0"/>
              </a:p>
            </p:txBody>
          </p:sp>
        </mc:Choice>
        <mc:Fallback xmlns="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D501AAD6-CED5-4A1F-A1C8-05F4FB448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5510" y="2546503"/>
                <a:ext cx="5580489" cy="3979585"/>
              </a:xfrm>
              <a:blipFill>
                <a:blip r:embed="rId2"/>
                <a:stretch>
                  <a:fillRect l="-765" r="-87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A190F54-D9E1-4A61-B354-BE9B19EA91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81" b="3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40AE9B8-BA3B-487E-A68C-99D11FE81705}"/>
              </a:ext>
            </a:extLst>
          </p:cNvPr>
          <p:cNvSpPr txBox="1"/>
          <p:nvPr/>
        </p:nvSpPr>
        <p:spPr>
          <a:xfrm>
            <a:off x="440098" y="1220915"/>
            <a:ext cx="6409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>
                <a:latin typeface="Trebuchet MS" panose="020B0603020202020204" pitchFamily="34" charset="0"/>
              </a:rPr>
              <a:t>Fermentação Láctica – Processo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593690CD-6188-46F5-997D-4D49B7535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573" y="3790272"/>
            <a:ext cx="4643715" cy="248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85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01AAD6-CED5-4A1F-A1C8-05F4FB448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544128"/>
            <a:ext cx="5762144" cy="3979585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dirty="0">
                <a:latin typeface="Trebuchet MS" panose="020B0603020202020204" pitchFamily="34" charset="0"/>
              </a:rPr>
              <a:t>Os lactobacilos (um tipo de bactérias presente no leite) é um dos organismos vivos que executam este tipo de fermentação. Estas células executam toda a fermentação láctica produzindo assim ácido láctico. Esta fermentação vai ter como consequências causar um sabor no azedo no leite em que estas bactérias se apresentam e provocar a coagulação das proteínas do leite e o coalho, devido à diminuição do pH do leite quando em contacto com o ácido láctico. </a:t>
            </a: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Esta coagulação das proteínas e a formação do coalho no leite é, normalmente, utilizado para a criação de iogurtes e queijos. </a:t>
            </a:r>
          </a:p>
          <a:p>
            <a:pPr marL="0" indent="0">
              <a:buNone/>
            </a:pPr>
            <a:endParaRPr lang="pt-PT" sz="17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coral&#10;&#10;Descrição gerada automaticamente">
            <a:extLst>
              <a:ext uri="{FF2B5EF4-FFF2-40B4-BE49-F238E27FC236}">
                <a16:creationId xmlns:a16="http://schemas.microsoft.com/office/drawing/2014/main" id="{9B163403-2C7E-4FA7-864A-C621F6F261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7" r="-3" b="2720"/>
          <a:stretch/>
        </p:blipFill>
        <p:spPr>
          <a:xfrm>
            <a:off x="7083423" y="581892"/>
            <a:ext cx="4397433" cy="251875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Uma imagem com alimentação, mesa, interior, prato&#10;&#10;Descrição gerada automaticamente">
            <a:extLst>
              <a:ext uri="{FF2B5EF4-FFF2-40B4-BE49-F238E27FC236}">
                <a16:creationId xmlns:a16="http://schemas.microsoft.com/office/drawing/2014/main" id="{B76EE134-092C-4F33-86DB-BE93BE61BC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3" r="1" b="11122"/>
          <a:stretch/>
        </p:blipFill>
        <p:spPr>
          <a:xfrm>
            <a:off x="7083423" y="3707894"/>
            <a:ext cx="4395569" cy="251875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E391EEF2-DE31-4D8B-BD2C-0B73D1584AE2}"/>
              </a:ext>
            </a:extLst>
          </p:cNvPr>
          <p:cNvSpPr txBox="1"/>
          <p:nvPr/>
        </p:nvSpPr>
        <p:spPr>
          <a:xfrm>
            <a:off x="805177" y="923958"/>
            <a:ext cx="5547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>
                <a:latin typeface="Trebuchet MS" panose="020B0603020202020204" pitchFamily="34" charset="0"/>
              </a:rPr>
              <a:t>Fermentação Láctica nos                      Lactobacilos</a:t>
            </a:r>
          </a:p>
        </p:txBody>
      </p:sp>
    </p:spTree>
    <p:extLst>
      <p:ext uri="{BB962C8B-B14F-4D97-AF65-F5344CB8AC3E}">
        <p14:creationId xmlns:p14="http://schemas.microsoft.com/office/powerpoint/2010/main" val="563755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7D67282-99E1-4372-A643-7DF4A519F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D501AAD6-CED5-4A1F-A1C8-05F4FB448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6802" y="1789563"/>
                <a:ext cx="6941844" cy="4580878"/>
              </a:xfrm>
            </p:spPr>
            <p:txBody>
              <a:bodyPr anchor="ctr">
                <a:normAutofit/>
              </a:bodyPr>
              <a:lstStyle/>
              <a:p>
                <a:pPr algn="just"/>
                <a:r>
                  <a:rPr lang="pt-PT" sz="1800" dirty="0">
                    <a:latin typeface="Trebuchet MS" panose="020B0603020202020204" pitchFamily="34" charset="0"/>
                  </a:rPr>
                  <a:t>As células musculares presentes nos organismos como o do Ser Humano também executam esta fermentação láctica quando expostas a uma atividade física intensa. Estas células, quando recebem pouco oxigénio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pt-PT" sz="1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1800" dirty="0">
                    <a:latin typeface="Trebuchet MS" panose="020B0603020202020204" pitchFamily="34" charset="0"/>
                  </a:rPr>
                  <a:t>) do seu organismo, o que faz com que a respiração aeróbia seja insuficiente e, consequentemente, haja pouca libertação de energia necessária para a célula, executa-se a fermentação láctica, por forma a obterem energia extra. Esta produção de ácidos lácticos é responsável pelas dores musculares e cãibras, quando acumulados nas fibras celulares.</a:t>
                </a:r>
              </a:p>
              <a:p>
                <a:pPr algn="just"/>
                <a:r>
                  <a:rPr lang="pt-PT" sz="1800" dirty="0">
                    <a:latin typeface="Trebuchet MS" panose="020B0603020202020204" pitchFamily="34" charset="0"/>
                  </a:rPr>
                  <a:t>Grande parte deste ácido láctico, depois de produzido, é conduzido pela corrente sanguínea até ao fígado, transformando assim este ácido que se forma nas células, novamente em ácido pirúvico.</a:t>
                </a:r>
              </a:p>
              <a:p>
                <a:pPr marL="0" indent="0">
                  <a:buNone/>
                </a:pPr>
                <a:endParaRPr lang="pt-PT" sz="1300" dirty="0"/>
              </a:p>
            </p:txBody>
          </p:sp>
        </mc:Choice>
        <mc:Fallback xmlns="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D501AAD6-CED5-4A1F-A1C8-05F4FB448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6802" y="1789563"/>
                <a:ext cx="6941844" cy="4580878"/>
              </a:xfrm>
              <a:blipFill>
                <a:blip r:embed="rId2"/>
                <a:stretch>
                  <a:fillRect l="-527" r="-79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37B829C-BBD7-47EB-930A-BE1B4C6B63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5" r="2" b="2148"/>
          <a:stretch/>
        </p:blipFill>
        <p:spPr>
          <a:xfrm>
            <a:off x="7421373" y="596271"/>
            <a:ext cx="4235516" cy="238658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BB19363-8354-4E75-A15C-A08F75517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429000"/>
            <a:ext cx="4647368" cy="2779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8B449C-F8AE-4210-B1F1-2EBC41A8D3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" r="20980" b="-2"/>
          <a:stretch/>
        </p:blipFill>
        <p:spPr>
          <a:xfrm>
            <a:off x="7421374" y="3625596"/>
            <a:ext cx="4235516" cy="2386584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39A2F8D-0145-4C81-910C-A30398A7FAC1}"/>
              </a:ext>
            </a:extLst>
          </p:cNvPr>
          <p:cNvSpPr txBox="1"/>
          <p:nvPr/>
        </p:nvSpPr>
        <p:spPr>
          <a:xfrm>
            <a:off x="382063" y="899167"/>
            <a:ext cx="6627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3200" b="1" i="1" dirty="0">
                <a:latin typeface="Trebuchet MS" panose="020B0603020202020204" pitchFamily="34" charset="0"/>
              </a:rPr>
              <a:t>Fermentação Láctica no Homem</a:t>
            </a:r>
          </a:p>
        </p:txBody>
      </p:sp>
    </p:spTree>
    <p:extLst>
      <p:ext uri="{BB962C8B-B14F-4D97-AF65-F5344CB8AC3E}">
        <p14:creationId xmlns:p14="http://schemas.microsoft.com/office/powerpoint/2010/main" val="1882468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B3684CCF-CEBB-4D8E-A366-95E43D4C7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8461E96-EBBD-407F-A065-8EA18CC62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9" y="2760345"/>
            <a:ext cx="7752080" cy="1603375"/>
          </a:xfrm>
        </p:spPr>
        <p:txBody>
          <a:bodyPr>
            <a:normAutofit/>
          </a:bodyPr>
          <a:lstStyle/>
          <a:p>
            <a:r>
              <a:rPr lang="pt-PT" sz="4800" b="1" dirty="0">
                <a:latin typeface="Trebuchet MS" panose="020B0603020202020204" pitchFamily="34" charset="0"/>
              </a:rPr>
              <a:t>Questões sobre a atividade experimental:</a:t>
            </a:r>
          </a:p>
          <a:p>
            <a:endParaRPr lang="en-US" dirty="0"/>
          </a:p>
        </p:txBody>
      </p:sp>
      <p:pic>
        <p:nvPicPr>
          <p:cNvPr id="6" name="Picture 6" descr="Experiência de fermentação - YouTube">
            <a:extLst>
              <a:ext uri="{FF2B5EF4-FFF2-40B4-BE49-F238E27FC236}">
                <a16:creationId xmlns:a16="http://schemas.microsoft.com/office/drawing/2014/main" id="{1DF2ADBC-11B4-4A66-A59A-657BE2BCA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 r="15685" b="-2"/>
          <a:stretch/>
        </p:blipFill>
        <p:spPr bwMode="auto"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8" descr="Biolugando: Aula prática - Fermentação alcoólica">
            <a:extLst>
              <a:ext uri="{FF2B5EF4-FFF2-40B4-BE49-F238E27FC236}">
                <a16:creationId xmlns:a16="http://schemas.microsoft.com/office/drawing/2014/main" id="{8BED1F7B-A97D-40A5-A1A2-3EB18A55E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 r="2" b="33623"/>
          <a:stretch/>
        </p:blipFill>
        <p:spPr bwMode="auto"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aldeteCiências: Experiência : Inflando o Balão">
            <a:extLst>
              <a:ext uri="{FF2B5EF4-FFF2-40B4-BE49-F238E27FC236}">
                <a16:creationId xmlns:a16="http://schemas.microsoft.com/office/drawing/2014/main" id="{00C02ACE-5942-4116-A98B-038859557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74" b="15906"/>
          <a:stretch/>
        </p:blipFill>
        <p:spPr bwMode="auto"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53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F063C93-8FC7-41C5-AB22-58E168CFD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999" y="761365"/>
            <a:ext cx="5563175" cy="6482079"/>
          </a:xfrm>
        </p:spPr>
        <p:txBody>
          <a:bodyPr anchor="ctr">
            <a:normAutofit/>
          </a:bodyPr>
          <a:lstStyle/>
          <a:p>
            <a:pPr algn="just"/>
            <a:r>
              <a:rPr lang="pt-PT" sz="1800" b="1" dirty="0">
                <a:latin typeface="Trebuchet MS" panose="020B0603020202020204" pitchFamily="34" charset="0"/>
              </a:rPr>
              <a:t>A fermentação</a:t>
            </a:r>
            <a:r>
              <a:rPr lang="pt-PT" sz="1800" dirty="0">
                <a:latin typeface="Trebuchet MS" panose="020B0603020202020204" pitchFamily="34" charset="0"/>
              </a:rPr>
              <a:t> é um processo químico, com a ausência de oxigénio (O</a:t>
            </a:r>
            <a:r>
              <a:rPr lang="pt-PT" sz="1800" baseline="-25000" dirty="0">
                <a:latin typeface="Trebuchet MS" panose="020B0603020202020204" pitchFamily="34" charset="0"/>
              </a:rPr>
              <a:t>2</a:t>
            </a:r>
            <a:r>
              <a:rPr lang="pt-PT" sz="1800" dirty="0">
                <a:latin typeface="Trebuchet MS" panose="020B0603020202020204" pitchFamily="34" charset="0"/>
              </a:rPr>
              <a:t>), no qual fungos e bactérias realizam a transformação de matéria orgânica em outros produtos e energia. É a forma que esses seres encontraram de produzir energia para o desempenho das suas funções biológicas.</a:t>
            </a:r>
          </a:p>
          <a:p>
            <a:pPr marL="0" indent="0" algn="just">
              <a:buNone/>
            </a:pPr>
            <a:endParaRPr lang="pt-PT" sz="1800" dirty="0">
              <a:latin typeface="Trebuchet MS" panose="020B0603020202020204" pitchFamily="34" charset="0"/>
            </a:endParaRP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A fermentação foi, muito provavelmente, o primeiro processo a ser utilizado pelos seres vivos na produção de ATP. </a:t>
            </a:r>
          </a:p>
          <a:p>
            <a:pPr algn="just"/>
            <a:endParaRPr lang="pt-PT" sz="1800" dirty="0">
              <a:latin typeface="Trebuchet MS" panose="020B0603020202020204" pitchFamily="34" charset="0"/>
            </a:endParaRP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Independentemente do ser vivo que está a realizar a fermentação, ela ocorre sempre no citoplasma da célula e com o auxílio de enzimas, as quais atuam como catalisadores. A fermentação utiliza uma matéria orgânica, como a glicose. </a:t>
            </a:r>
          </a:p>
          <a:p>
            <a:endParaRPr lang="pt-PT" sz="1800" dirty="0">
              <a:latin typeface="Trebuchet MS" panose="020B0603020202020204" pitchFamily="34" charset="0"/>
            </a:endParaRPr>
          </a:p>
          <a:p>
            <a:endParaRPr lang="pt-PT" sz="1100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lexQuest">
            <a:extLst>
              <a:ext uri="{FF2B5EF4-FFF2-40B4-BE49-F238E27FC236}">
                <a16:creationId xmlns:a16="http://schemas.microsoft.com/office/drawing/2014/main" id="{154E1184-21DC-4B89-80D3-117B4BAC8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325" y="1293477"/>
            <a:ext cx="5477510" cy="427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22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4A565F-9A83-4C1B-B403-B907555C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3372"/>
            <a:ext cx="10515600" cy="1151255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Trebuchet MS" panose="020B0603020202020204" pitchFamily="34" charset="0"/>
              </a:rPr>
              <a:t>O que pode provocar o aumento de volume de ambos os balões?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49227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4A565F-9A83-4C1B-B403-B907555C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8292"/>
            <a:ext cx="10515600" cy="1161415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Trebuchet MS" panose="020B0603020202020204" pitchFamily="34" charset="0"/>
              </a:rPr>
              <a:t>O que pode explicar os diferentes volumes finais das soluções e dos balões?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78220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A4A565F-9A83-4C1B-B403-B907555C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3212"/>
            <a:ext cx="10515600" cy="1171575"/>
          </a:xfrm>
        </p:spPr>
        <p:txBody>
          <a:bodyPr>
            <a:normAutofit/>
          </a:bodyPr>
          <a:lstStyle/>
          <a:p>
            <a:r>
              <a:rPr lang="pt-PT" sz="3200" dirty="0">
                <a:latin typeface="Trebuchet MS" panose="020B0603020202020204" pitchFamily="34" charset="0"/>
              </a:rPr>
              <a:t>Como podemos relacionar a temperatura com o processo de panificação?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279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9DEB42-301E-42D5-9332-569EFBB6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934" y="962597"/>
            <a:ext cx="10515600" cy="4528301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sz="4400" dirty="0">
                <a:latin typeface="Trebuchet MS" panose="020B0603020202020204" pitchFamily="34" charset="0"/>
              </a:rPr>
              <a:t>Bibliografia:</a:t>
            </a:r>
          </a:p>
          <a:p>
            <a:pPr algn="just"/>
            <a:endParaRPr lang="pt-PT" sz="800" dirty="0">
              <a:latin typeface="Trebuchet MS" panose="020B0603020202020204" pitchFamily="34" charset="0"/>
            </a:endParaRPr>
          </a:p>
          <a:p>
            <a:pPr algn="just"/>
            <a:r>
              <a:rPr lang="pt-PT" sz="1900" u="sng" dirty="0">
                <a:latin typeface="Trebuchet MS" panose="020B0603020202020204" pitchFamily="34" charset="0"/>
                <a:hlinkClick r:id="rId2"/>
              </a:rPr>
              <a:t>https://www.clubevinhosportugueses.pt/vinhos/da-vindima-a-vinificacao-do-vinho-e-fermentacao-alcoolica/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u="sng" dirty="0">
                <a:latin typeface="Trebuchet MS" panose="020B0603020202020204" pitchFamily="34" charset="0"/>
                <a:hlinkClick r:id="rId3"/>
              </a:rPr>
              <a:t>https://www.sobiologia.com.br/conteudos/bioquimica/bioquimica3_2.php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u="sng" dirty="0">
                <a:latin typeface="Trebuchet MS" panose="020B0603020202020204" pitchFamily="34" charset="0"/>
                <a:hlinkClick r:id="rId4"/>
              </a:rPr>
              <a:t>https://planetabiologia.com/o-que-e-fermentacao-alcoolica/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u="sng" dirty="0">
                <a:latin typeface="Trebuchet MS" panose="020B0603020202020204" pitchFamily="34" charset="0"/>
                <a:hlinkClick r:id="rId5"/>
              </a:rPr>
              <a:t>http://materiais.dbio.uevora.pt/jaraujo/biocel/glicolise.htm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u="sng" dirty="0">
                <a:latin typeface="Trebuchet MS" panose="020B0603020202020204" pitchFamily="34" charset="0"/>
                <a:hlinkClick r:id="rId6"/>
              </a:rPr>
              <a:t>https://www.ufrgs.br/alimentus1/pao/ingredientes/ing_fermento03.htm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u="sng" dirty="0">
                <a:latin typeface="Trebuchet MS" panose="020B0603020202020204" pitchFamily="34" charset="0"/>
                <a:hlinkClick r:id="rId7"/>
              </a:rPr>
              <a:t>https://super.abril.com.br/mundo-estranho/por-que-o-fermento-faz-a-massa-crescer/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dirty="0">
                <a:latin typeface="Trebuchet MS" panose="020B0603020202020204" pitchFamily="34" charset="0"/>
                <a:hlinkClick r:id="rId8"/>
              </a:rPr>
              <a:t>https://maestrovirtuale.com/fermentacao-acetica-caracteristicas-aplicacoes-exemplos/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dirty="0">
                <a:latin typeface="Trebuchet MS" panose="020B0603020202020204" pitchFamily="34" charset="0"/>
                <a:hlinkClick r:id="rId9"/>
              </a:rPr>
              <a:t>https://sistemasdeproducao.cnptia.embrapa.br/FontesHTML/Vinagre/SistemaProducaoVinagre/fermentacao.htm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dirty="0">
                <a:latin typeface="Trebuchet MS" panose="020B0603020202020204" pitchFamily="34" charset="0"/>
                <a:hlinkClick r:id="rId10"/>
              </a:rPr>
              <a:t>https://www.coladaweb.com/biologia/bioquimica/fermentacao-e-respiracao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dirty="0">
                <a:latin typeface="Trebuchet MS" panose="020B0603020202020204" pitchFamily="34" charset="0"/>
                <a:hlinkClick r:id="rId11"/>
              </a:rPr>
              <a:t>https://brasilescola.uol.com.br/quimica/Acido-acetico.htm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 dirty="0">
                <a:latin typeface="Trebuchet MS" panose="020B0603020202020204" pitchFamily="34" charset="0"/>
                <a:hlinkClick r:id="rId12"/>
              </a:rPr>
              <a:t>https://www.biologianet.com/biologia-celular/glicolise.htm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r>
              <a:rPr lang="pt-PT" sz="1900">
                <a:latin typeface="Trebuchet MS" panose="020B0603020202020204" pitchFamily="34" charset="0"/>
                <a:hlinkClick r:id="rId13"/>
              </a:rPr>
              <a:t>https://www.sobiologia.com.br/conteudos/bioquimica/bioquimica4.php</a:t>
            </a:r>
            <a:endParaRPr lang="pt-PT" sz="1900" dirty="0">
              <a:latin typeface="Trebuchet MS" panose="020B0603020202020204" pitchFamily="34" charset="0"/>
            </a:endParaRPr>
          </a:p>
          <a:p>
            <a:pPr algn="just"/>
            <a:endParaRPr lang="pt-PT" sz="1900" dirty="0">
              <a:latin typeface="Trebuchet MS" panose="020B0603020202020204" pitchFamily="34" charset="0"/>
            </a:endParaRPr>
          </a:p>
          <a:p>
            <a:pPr algn="just"/>
            <a:endParaRPr lang="pt-PT" sz="800" dirty="0">
              <a:latin typeface="Trebuchet MS" panose="020B0603020202020204" pitchFamily="34" charset="0"/>
            </a:endParaRPr>
          </a:p>
          <a:p>
            <a:endParaRPr lang="pt-PT" sz="8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3430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ADA0FF7E-A494-4E2B-85C5-87DDFFA1F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2871257"/>
            <a:ext cx="5186471" cy="300790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dirty="0"/>
              <a:t>Trabalho </a:t>
            </a:r>
            <a:r>
              <a:rPr lang="en-US" dirty="0" err="1"/>
              <a:t>realizado</a:t>
            </a:r>
            <a:r>
              <a:rPr lang="en-US" dirty="0"/>
              <a:t> por: 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dirty="0"/>
              <a:t>João Monteiro, nº11, 11ºA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dirty="0"/>
              <a:t>Margarida Ramos, nº16, 11ºA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dirty="0"/>
              <a:t>Sara Pacheco, nº25, 11ºA</a:t>
            </a:r>
          </a:p>
          <a:p>
            <a:pPr indent="-228600" algn="just">
              <a:buFont typeface="Arial" panose="020B0604020202020204" pitchFamily="34" charset="0"/>
              <a:buChar char="•"/>
            </a:pPr>
            <a:r>
              <a:rPr lang="en-US" dirty="0"/>
              <a:t>Sofia Maia, nº26, 11ºA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Fermentação e atividade enzimática | O Meu Portefólio">
            <a:extLst>
              <a:ext uri="{FF2B5EF4-FFF2-40B4-BE49-F238E27FC236}">
                <a16:creationId xmlns:a16="http://schemas.microsoft.com/office/drawing/2014/main" id="{15C0BC4F-E216-4213-BE32-2023E15D7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r="16893" b="1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Arc 76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2" name="Picture 4" descr="Fermentação: tipos e processos - Estudo Prático">
            <a:extLst>
              <a:ext uri="{FF2B5EF4-FFF2-40B4-BE49-F238E27FC236}">
                <a16:creationId xmlns:a16="http://schemas.microsoft.com/office/drawing/2014/main" id="{4B42009A-604A-4E02-8565-47C654983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6" r="17548" b="1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6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1FF3E2-27EC-4D2D-9624-808C5FD750E5}"/>
              </a:ext>
            </a:extLst>
          </p:cNvPr>
          <p:cNvSpPr/>
          <p:nvPr/>
        </p:nvSpPr>
        <p:spPr>
          <a:xfrm>
            <a:off x="496919" y="2517349"/>
            <a:ext cx="8634820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701F246-2F8C-4754-8FEB-77DBF4B3D940}"/>
              </a:ext>
            </a:extLst>
          </p:cNvPr>
          <p:cNvSpPr txBox="1"/>
          <p:nvPr/>
        </p:nvSpPr>
        <p:spPr>
          <a:xfrm>
            <a:off x="227360" y="1184397"/>
            <a:ext cx="1108797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3200" b="1" i="1" dirty="0">
                <a:latin typeface="Trebuchet MS" panose="020B0603020202020204" pitchFamily="34" charset="0"/>
              </a:rPr>
              <a:t>Glicólise</a:t>
            </a:r>
          </a:p>
          <a:p>
            <a:pPr algn="just"/>
            <a:endParaRPr lang="pt-PT" sz="3200" b="1" i="1" dirty="0">
              <a:latin typeface="Trebuchet MS" panose="020B0603020202020204" pitchFamily="34" charset="0"/>
            </a:endParaRPr>
          </a:p>
          <a:p>
            <a:pPr algn="just"/>
            <a:endParaRPr lang="pt-PT" b="1" i="1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latin typeface="Trebuchet MS" panose="020B0603020202020204" pitchFamily="34" charset="0"/>
              </a:rPr>
              <a:t>Dado a entrada de glicose na célula, esta agora vai servir de base para a obtenção de energia pelos seres vivos. A glicose, por possuir uma estrutura bastante estável, para se degradar vai ser necessário que seja ativada através de energia, neste caso na forma  de “bateria universal” da célula, a ATP (Adenina-Trifosfato).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latin typeface="Trebuchet MS" panose="020B0603020202020204" pitchFamily="34" charset="0"/>
              </a:rPr>
              <a:t>Neste processo, a atuação da ATP vai levar a um conjunto de reações que levam à degradação deste monossacarídeo.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PT" dirty="0">
                <a:latin typeface="Trebuchet MS" panose="020B0603020202020204" pitchFamily="34" charset="0"/>
              </a:rPr>
              <a:t>Os produtos finais desta glicólise vão ser: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1265448-A66F-4715-A9CB-79EA98B91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38" y="5052803"/>
            <a:ext cx="10049851" cy="7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8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D80C9EF-3CC6-4ECC-9C2D-9D0396C96E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A32751-37A2-45C0-BE94-63D375E2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CF089D6D-00CE-4D00-851C-0F83CA96F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1165" y="1294687"/>
                <a:ext cx="10921031" cy="4267990"/>
              </a:xfrm>
            </p:spPr>
            <p:txBody>
              <a:bodyPr anchor="ctr"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pt-PT" sz="3500" b="1" i="1" dirty="0">
                    <a:latin typeface="Trebuchet MS" panose="020B0603020202020204" pitchFamily="34" charset="0"/>
                  </a:rPr>
                  <a:t>Glicólise – Fase de Ativação</a:t>
                </a:r>
              </a:p>
              <a:p>
                <a:pPr marL="0" indent="0" algn="just">
                  <a:buNone/>
                </a:pPr>
                <a:endParaRPr lang="pt-PT" sz="3200" b="1" i="1" dirty="0">
                  <a:latin typeface="Trebuchet MS" panose="020B0603020202020204" pitchFamily="34" charset="0"/>
                </a:endParaRPr>
              </a:p>
              <a:p>
                <a:pPr marL="0" indent="0" algn="just">
                  <a:buNone/>
                </a:pPr>
                <a:endParaRPr lang="pt-PT" sz="3200" b="1" i="1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pt-PT" sz="1900" dirty="0">
                    <a:latin typeface="Trebuchet MS" panose="020B0603020202020204" pitchFamily="34" charset="0"/>
                  </a:rPr>
                  <a:t>A glicose, como já foi referida, vai ser degradada em moléculas mais simples. A glicose vai sofrer a fosforilação de uma ATP, formando-se assim uma glicose-fosfato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pt-PT" sz="19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t-PT" sz="1900" dirty="0">
                    <a:latin typeface="Trebuchet MS" panose="020B0603020202020204" pitchFamily="34" charset="0"/>
                  </a:rPr>
                  <a:t>). Seguidamente, esta molécula de glicose-fosfato sofre um rearranjo na sua composição e vai ser novamente fosforilada por uma segunda ATP, formando-se assim uma glicose-difosfato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sSub>
                      <m:sSubPr>
                        <m:ctrlPr>
                          <a:rPr lang="pt-PT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PT" sz="1900" dirty="0">
                    <a:latin typeface="Trebuchet MS" panose="020B0603020202020204" pitchFamily="34" charset="0"/>
                  </a:rPr>
                  <a:t>).</a:t>
                </a:r>
              </a:p>
              <a:p>
                <a:pPr marL="0" indent="0" algn="just">
                  <a:buNone/>
                </a:pPr>
                <a:endParaRPr lang="pt-PT" sz="19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pt-PT" sz="1900" dirty="0">
                    <a:latin typeface="Trebuchet MS" panose="020B0603020202020204" pitchFamily="34" charset="0"/>
                  </a:rPr>
                  <a:t>Esta glicose-difosfato vai sofrer um outro rearranjo, com a abertura do anel de benzeno, originando duas molécula de aldeído fosfoglicérico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9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1900" i="1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pt-PT" sz="1900" dirty="0">
                    <a:latin typeface="Trebuchet MS" panose="020B0603020202020204" pitchFamily="34" charset="0"/>
                  </a:rPr>
                  <a:t>).</a:t>
                </a:r>
              </a:p>
              <a:p>
                <a:pPr algn="just"/>
                <a:endParaRPr lang="pt-PT" sz="1900" dirty="0">
                  <a:latin typeface="Trebuchet MS" panose="020B0603020202020204" pitchFamily="34" charset="0"/>
                </a:endParaRPr>
              </a:p>
              <a:p>
                <a:pPr algn="just"/>
                <a:r>
                  <a:rPr lang="pt-PT" sz="1900" dirty="0">
                    <a:latin typeface="Trebuchet MS" panose="020B0603020202020204" pitchFamily="34" charset="0"/>
                  </a:rPr>
                  <a:t>Pode-se observar que neste processo só há o gasto de energia, com a transformação de duas </a:t>
                </a:r>
                <a:r>
                  <a:rPr lang="pt-PT" sz="1900" dirty="0" err="1">
                    <a:latin typeface="Trebuchet MS" panose="020B0603020202020204" pitchFamily="34" charset="0"/>
                  </a:rPr>
                  <a:t>ATP’s</a:t>
                </a:r>
                <a:r>
                  <a:rPr lang="pt-PT" sz="1900" dirty="0">
                    <a:latin typeface="Trebuchet MS" panose="020B0603020202020204" pitchFamily="34" charset="0"/>
                  </a:rPr>
                  <a:t> 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9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PT" sz="1900">
                            <a:latin typeface="Cambria Math" panose="02040503050406030204" pitchFamily="18" charset="0"/>
                          </a:rPr>
                          <m:t>ADP</m:t>
                        </m:r>
                      </m:e>
                      <m:sup>
                        <m:r>
                          <a:rPr lang="pt-PT" sz="190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pt-PT" sz="1900" dirty="0">
                  <a:latin typeface="Trebuchet MS" panose="020B0603020202020204" pitchFamily="34" charset="0"/>
                </a:endParaRPr>
              </a:p>
              <a:p>
                <a:endParaRPr lang="pt-PT" sz="1300" dirty="0"/>
              </a:p>
            </p:txBody>
          </p:sp>
        </mc:Choice>
        <mc:Fallback xmlns="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CF089D6D-00CE-4D00-851C-0F83CA96F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1165" y="1294687"/>
                <a:ext cx="10921031" cy="4267990"/>
              </a:xfrm>
              <a:blipFill>
                <a:blip r:embed="rId2"/>
                <a:stretch>
                  <a:fillRect l="-1452" t="-3709" r="-447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5A55FBCD-CD42-40F5-8A1B-3203F9CAE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AE7A851-60AA-40F5-B736-910C1C883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328" y="351884"/>
            <a:ext cx="3803583" cy="21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5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ECA6DCB-B7E1-40A9-9524-540C6DA4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1" name="Rectangle 8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CF089D6D-00CE-4D00-851C-0F83CA96FB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6427" y="2247065"/>
                <a:ext cx="5278066" cy="3979585"/>
              </a:xfrm>
            </p:spPr>
            <p:txBody>
              <a:bodyPr anchor="ctr"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pt-PT" sz="2400" b="1" i="1" dirty="0">
                    <a:latin typeface="Trebuchet MS" panose="020B0603020202020204" pitchFamily="34" charset="0"/>
                  </a:rPr>
                  <a:t>Glicólise – Fase de Rendimento</a:t>
                </a:r>
              </a:p>
              <a:p>
                <a:endParaRPr lang="pt-PT" sz="1400" dirty="0">
                  <a:latin typeface="Trebuchet MS" panose="020B0603020202020204" pitchFamily="34" charset="0"/>
                </a:endParaRPr>
              </a:p>
              <a:p>
                <a:r>
                  <a:rPr lang="pt-PT" sz="1400" dirty="0">
                    <a:latin typeface="Trebuchet MS" panose="020B0603020202020204" pitchFamily="34" charset="0"/>
                  </a:rPr>
                  <a:t>Estes dois aldeídos vão agora ser reduzidos e libertar dois eletrões agrupados com dois hidrogénios, que vão reduzir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400" b="0" i="1">
                            <a:latin typeface="Cambria Math" panose="02040503050406030204" pitchFamily="18" charset="0"/>
                          </a:rPr>
                          <m:t>𝑁𝐴𝐷</m:t>
                        </m:r>
                      </m:e>
                      <m:sup>
                        <m:r>
                          <a:rPr lang="pt-PT" sz="14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sz="1400" dirty="0">
                    <a:latin typeface="Trebuchet MS" panose="020B0603020202020204" pitchFamily="34" charset="0"/>
                  </a:rPr>
                  <a:t> em NADH. Também se vai formar duas moléculas de 1,3-difosfoglicerídeo.</a:t>
                </a:r>
              </a:p>
              <a:p>
                <a:r>
                  <a:rPr lang="pt-PT" sz="1400" dirty="0">
                    <a:latin typeface="Trebuchet MS" panose="020B0603020202020204" pitchFamily="34" charset="0"/>
                  </a:rPr>
                  <a:t>Cada uma destas moléculas agora formadas vão libertar um fosfato (Pi), que se vai unir com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PT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PT" sz="1400" b="0" i="1">
                            <a:latin typeface="Cambria Math" panose="02040503050406030204" pitchFamily="18" charset="0"/>
                          </a:rPr>
                          <m:t>𝐴𝐷𝑃</m:t>
                        </m:r>
                      </m:e>
                      <m:sup>
                        <m:r>
                          <a:rPr lang="pt-PT" sz="1400" b="0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pt-PT" sz="1400" dirty="0">
                    <a:latin typeface="Trebuchet MS" panose="020B0603020202020204" pitchFamily="34" charset="0"/>
                  </a:rPr>
                  <a:t> formando duas </a:t>
                </a:r>
                <a:r>
                  <a:rPr lang="pt-PT" sz="1400" dirty="0" err="1">
                    <a:latin typeface="Trebuchet MS" panose="020B0603020202020204" pitchFamily="34" charset="0"/>
                  </a:rPr>
                  <a:t>ATP’s</a:t>
                </a:r>
                <a:r>
                  <a:rPr lang="pt-PT" sz="1400" dirty="0">
                    <a:latin typeface="Trebuchet MS" panose="020B0603020202020204" pitchFamily="34" charset="0"/>
                  </a:rPr>
                  <a:t> e transformando-se em duas moléculas de 3-fosfoglicerídeo.</a:t>
                </a:r>
              </a:p>
              <a:p>
                <a:r>
                  <a:rPr lang="pt-PT" sz="1400" dirty="0">
                    <a:latin typeface="Trebuchet MS" panose="020B0603020202020204" pitchFamily="34" charset="0"/>
                  </a:rPr>
                  <a:t>Depois da formação das moléculas de 3-fosfoglicerídeo vai haver um rearranjo na composição desta molécula, formando duas moléculas de 2-fosfoglicerídeo, libertando, seguidamente, uma molécula de água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PT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14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pt-PT" sz="1400" b="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1400" b="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pt-PT" sz="1400" dirty="0">
                    <a:latin typeface="Trebuchet MS" panose="020B0603020202020204" pitchFamily="34" charset="0"/>
                  </a:rPr>
                  <a:t>) e formando assim duas moléculas de ácido </a:t>
                </a:r>
                <a:r>
                  <a:rPr lang="pt-PT" sz="1400" dirty="0" err="1">
                    <a:latin typeface="Trebuchet MS" panose="020B0603020202020204" pitchFamily="34" charset="0"/>
                  </a:rPr>
                  <a:t>fosfoenolpirúico</a:t>
                </a:r>
                <a:r>
                  <a:rPr lang="pt-PT" sz="1400" dirty="0">
                    <a:latin typeface="Trebuchet MS" panose="020B0603020202020204" pitchFamily="34" charset="0"/>
                  </a:rPr>
                  <a:t>.</a:t>
                </a:r>
              </a:p>
              <a:p>
                <a:r>
                  <a:rPr lang="pt-PT" sz="1400" dirty="0">
                    <a:latin typeface="Trebuchet MS" panose="020B0603020202020204" pitchFamily="34" charset="0"/>
                  </a:rPr>
                  <a:t>Estas moléculas fornecem ainda mias dois fosfatos (Pi) a mais dois </a:t>
                </a:r>
                <a:r>
                  <a:rPr lang="pt-PT" sz="1400" dirty="0" err="1">
                    <a:latin typeface="Trebuchet MS" panose="020B0603020202020204" pitchFamily="34" charset="0"/>
                  </a:rPr>
                  <a:t>ADP’s</a:t>
                </a:r>
                <a:r>
                  <a:rPr lang="pt-PT" sz="1400" dirty="0">
                    <a:latin typeface="Trebuchet MS" panose="020B0603020202020204" pitchFamily="34" charset="0"/>
                  </a:rPr>
                  <a:t>, formando assim mais duas </a:t>
                </a:r>
                <a:r>
                  <a:rPr lang="pt-PT" sz="1400" dirty="0" err="1">
                    <a:latin typeface="Trebuchet MS" panose="020B0603020202020204" pitchFamily="34" charset="0"/>
                  </a:rPr>
                  <a:t>ATP’s</a:t>
                </a:r>
                <a:r>
                  <a:rPr lang="pt-PT" sz="1400" dirty="0">
                    <a:latin typeface="Trebuchet MS" panose="020B0603020202020204" pitchFamily="34" charset="0"/>
                  </a:rPr>
                  <a:t> e dois ácidos pirúvicos.</a:t>
                </a:r>
              </a:p>
              <a:p>
                <a:endParaRPr lang="pt-PT" sz="1400" b="1" i="1" dirty="0">
                  <a:latin typeface="Trebuchet MS" panose="020B0603020202020204" pitchFamily="34" charset="0"/>
                </a:endParaRPr>
              </a:p>
              <a:p>
                <a:pPr marL="0" indent="0">
                  <a:buNone/>
                </a:pPr>
                <a:endParaRPr lang="pt-PT" sz="1400" b="1" i="1" dirty="0">
                  <a:latin typeface="Trebuchet MS" panose="020B0603020202020204" pitchFamily="34" charset="0"/>
                </a:endParaRPr>
              </a:p>
              <a:p>
                <a:pPr marL="0" indent="0">
                  <a:buNone/>
                </a:pPr>
                <a:endParaRPr lang="pt-PT" sz="1400" dirty="0"/>
              </a:p>
            </p:txBody>
          </p:sp>
        </mc:Choice>
        <mc:Fallback xmlns="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CF089D6D-00CE-4D00-851C-0F83CA96FB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427" y="2247065"/>
                <a:ext cx="5278066" cy="3979585"/>
              </a:xfrm>
              <a:blipFill>
                <a:blip r:embed="rId2"/>
                <a:stretch>
                  <a:fillRect l="-1732" t="-13650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9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94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8A37F8-71CB-4F0E-A4EE-3A31DD4B9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422" y="581257"/>
            <a:ext cx="4397433" cy="2495923"/>
          </a:xfrm>
          <a:prstGeom prst="rect">
            <a:avLst/>
          </a:prstGeom>
        </p:spPr>
      </p:pic>
      <p:pic>
        <p:nvPicPr>
          <p:cNvPr id="8" name="Imagem 7" descr="Uma imagem com texto&#10;&#10;Descrição gerada automaticamente">
            <a:extLst>
              <a:ext uri="{FF2B5EF4-FFF2-40B4-BE49-F238E27FC236}">
                <a16:creationId xmlns:a16="http://schemas.microsoft.com/office/drawing/2014/main" id="{49E1B076-1BC1-4F89-9F35-2507AE931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4374" y="3707260"/>
            <a:ext cx="2961314" cy="25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68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" name="Rectangle 81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01FF3E2-27EC-4D2D-9624-808C5FD750E5}"/>
              </a:ext>
            </a:extLst>
          </p:cNvPr>
          <p:cNvSpPr/>
          <p:nvPr/>
        </p:nvSpPr>
        <p:spPr>
          <a:xfrm>
            <a:off x="206404" y="1714410"/>
            <a:ext cx="5818475" cy="4340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>
                <a:latin typeface="Trebuchet MS" panose="020B0603020202020204" pitchFamily="34" charset="0"/>
              </a:rPr>
              <a:t>Seguido</a:t>
            </a:r>
            <a:r>
              <a:rPr lang="en-US" sz="2800" dirty="0">
                <a:latin typeface="Trebuchet MS" panose="020B0603020202020204" pitchFamily="34" charset="0"/>
              </a:rPr>
              <a:t> à </a:t>
            </a:r>
            <a:r>
              <a:rPr lang="en-US" sz="2800" dirty="0" err="1">
                <a:latin typeface="Trebuchet MS" panose="020B0603020202020204" pitchFamily="34" charset="0"/>
              </a:rPr>
              <a:t>glicólise</a:t>
            </a:r>
            <a:r>
              <a:rPr lang="en-US" sz="2800" dirty="0">
                <a:latin typeface="Trebuchet MS" panose="020B0603020202020204" pitchFamily="34" charset="0"/>
              </a:rPr>
              <a:t> </a:t>
            </a:r>
            <a:r>
              <a:rPr lang="en-US" sz="2800" dirty="0" err="1">
                <a:latin typeface="Trebuchet MS" panose="020B0603020202020204" pitchFamily="34" charset="0"/>
              </a:rPr>
              <a:t>ocorre</a:t>
            </a:r>
            <a:r>
              <a:rPr lang="en-US" sz="2800" dirty="0">
                <a:latin typeface="Trebuchet MS" panose="020B0603020202020204" pitchFamily="34" charset="0"/>
              </a:rPr>
              <a:t> outro </a:t>
            </a:r>
            <a:r>
              <a:rPr lang="en-US" sz="2800" dirty="0" err="1">
                <a:latin typeface="Trebuchet MS" panose="020B0603020202020204" pitchFamily="34" charset="0"/>
              </a:rPr>
              <a:t>processo</a:t>
            </a:r>
            <a:r>
              <a:rPr lang="en-US" sz="2800" dirty="0">
                <a:latin typeface="Trebuchet MS" panose="020B0603020202020204" pitchFamily="34" charset="0"/>
              </a:rPr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1900" dirty="0">
              <a:latin typeface="Trebuchet MS" panose="020B0603020202020204" pitchFamily="34" charset="0"/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1900" dirty="0">
                <a:latin typeface="Trebuchet MS" panose="020B0603020202020204" pitchFamily="34" charset="0"/>
              </a:rPr>
              <a:t>• </a:t>
            </a:r>
            <a:r>
              <a:rPr lang="en-US" b="1" i="1" dirty="0" err="1">
                <a:latin typeface="Trebuchet MS" panose="020B0603020202020204" pitchFamily="34" charset="0"/>
              </a:rPr>
              <a:t>Redução</a:t>
            </a:r>
            <a:r>
              <a:rPr lang="en-US" b="1" i="1" dirty="0">
                <a:latin typeface="Trebuchet MS" panose="020B0603020202020204" pitchFamily="34" charset="0"/>
              </a:rPr>
              <a:t> do </a:t>
            </a:r>
            <a:r>
              <a:rPr lang="en-US" b="1" i="1" dirty="0" err="1">
                <a:latin typeface="Trebuchet MS" panose="020B0603020202020204" pitchFamily="34" charset="0"/>
              </a:rPr>
              <a:t>ácido</a:t>
            </a:r>
            <a:r>
              <a:rPr lang="en-US" b="1" i="1" dirty="0">
                <a:latin typeface="Trebuchet MS" panose="020B0603020202020204" pitchFamily="34" charset="0"/>
              </a:rPr>
              <a:t> </a:t>
            </a:r>
            <a:r>
              <a:rPr lang="en-US" b="1" i="1" dirty="0" err="1">
                <a:latin typeface="Trebuchet MS" panose="020B0603020202020204" pitchFamily="34" charset="0"/>
              </a:rPr>
              <a:t>pirúvico</a:t>
            </a:r>
            <a:r>
              <a:rPr lang="en-US" b="1" i="1" dirty="0">
                <a:latin typeface="Trebuchet MS" panose="020B0603020202020204" pitchFamily="34" charset="0"/>
              </a:rPr>
              <a:t> </a:t>
            </a:r>
            <a:r>
              <a:rPr lang="en-US" dirty="0">
                <a:latin typeface="Trebuchet MS" panose="020B0603020202020204" pitchFamily="34" charset="0"/>
              </a:rPr>
              <a:t>- </a:t>
            </a:r>
            <a:r>
              <a:rPr lang="en-US" dirty="0" err="1">
                <a:latin typeface="Trebuchet MS" panose="020B0603020202020204" pitchFamily="34" charset="0"/>
              </a:rPr>
              <a:t>consiste</a:t>
            </a:r>
            <a:r>
              <a:rPr lang="en-US" dirty="0">
                <a:latin typeface="Trebuchet MS" panose="020B0603020202020204" pitchFamily="34" charset="0"/>
              </a:rPr>
              <a:t> na </a:t>
            </a:r>
            <a:r>
              <a:rPr lang="en-US" dirty="0" err="1">
                <a:latin typeface="Trebuchet MS" panose="020B0603020202020204" pitchFamily="34" charset="0"/>
              </a:rPr>
              <a:t>receção</a:t>
            </a:r>
            <a:r>
              <a:rPr lang="en-US" dirty="0">
                <a:latin typeface="Trebuchet MS" panose="020B0603020202020204" pitchFamily="34" charset="0"/>
              </a:rPr>
              <a:t>, por </a:t>
            </a:r>
            <a:r>
              <a:rPr lang="en-US" dirty="0" err="1">
                <a:latin typeface="Trebuchet MS" panose="020B0603020202020204" pitchFamily="34" charset="0"/>
              </a:rPr>
              <a:t>parte</a:t>
            </a:r>
            <a:r>
              <a:rPr lang="en-US" dirty="0">
                <a:latin typeface="Trebuchet MS" panose="020B0603020202020204" pitchFamily="34" charset="0"/>
              </a:rPr>
              <a:t> do </a:t>
            </a:r>
            <a:r>
              <a:rPr lang="en-US" dirty="0" err="1">
                <a:latin typeface="Trebuchet MS" panose="020B0603020202020204" pitchFamily="34" charset="0"/>
              </a:rPr>
              <a:t>ácido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pirúvico</a:t>
            </a:r>
            <a:r>
              <a:rPr lang="en-US" dirty="0">
                <a:latin typeface="Trebuchet MS" panose="020B0603020202020204" pitchFamily="34" charset="0"/>
              </a:rPr>
              <a:t>, de </a:t>
            </a:r>
            <a:r>
              <a:rPr lang="en-US" dirty="0" err="1">
                <a:latin typeface="Trebuchet MS" panose="020B0603020202020204" pitchFamily="34" charset="0"/>
              </a:rPr>
              <a:t>iões</a:t>
            </a:r>
            <a:r>
              <a:rPr lang="en-US" dirty="0">
                <a:latin typeface="Trebuchet MS" panose="020B0603020202020204" pitchFamily="34" charset="0"/>
              </a:rPr>
              <a:t> H* e </a:t>
            </a:r>
            <a:r>
              <a:rPr lang="en-US" dirty="0" err="1">
                <a:latin typeface="Trebuchet MS" panose="020B0603020202020204" pitchFamily="34" charset="0"/>
              </a:rPr>
              <a:t>eletrões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transportados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pelo</a:t>
            </a:r>
            <a:r>
              <a:rPr lang="en-US" dirty="0">
                <a:latin typeface="Trebuchet MS" panose="020B0603020202020204" pitchFamily="34" charset="0"/>
              </a:rPr>
              <a:t> NADH. Pode </a:t>
            </a:r>
            <a:r>
              <a:rPr lang="en-US" dirty="0" err="1">
                <a:latin typeface="Trebuchet MS" panose="020B0603020202020204" pitchFamily="34" charset="0"/>
              </a:rPr>
              <a:t>efetuar</a:t>
            </a:r>
            <a:r>
              <a:rPr lang="en-US" dirty="0">
                <a:latin typeface="Trebuchet MS" panose="020B0603020202020204" pitchFamily="34" charset="0"/>
              </a:rPr>
              <a:t>-se por </a:t>
            </a:r>
            <a:r>
              <a:rPr lang="en-US" dirty="0" err="1">
                <a:latin typeface="Trebuchet MS" panose="020B0603020202020204" pitchFamily="34" charset="0"/>
              </a:rPr>
              <a:t>diversas</a:t>
            </a:r>
            <a:r>
              <a:rPr lang="en-US" dirty="0">
                <a:latin typeface="Trebuchet MS" panose="020B0603020202020204" pitchFamily="34" charset="0"/>
              </a:rPr>
              <a:t> vias </a:t>
            </a:r>
            <a:r>
              <a:rPr lang="en-US" dirty="0" err="1">
                <a:latin typeface="Trebuchet MS" panose="020B0603020202020204" pitchFamily="34" charset="0"/>
              </a:rPr>
              <a:t>metabólicas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dando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origem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diferentes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produtos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finais</a:t>
            </a:r>
            <a:r>
              <a:rPr lang="en-US" dirty="0">
                <a:latin typeface="Trebuchet MS" panose="020B0603020202020204" pitchFamily="34" charset="0"/>
              </a:rPr>
              <a:t>, como o </a:t>
            </a:r>
            <a:r>
              <a:rPr lang="en-US" dirty="0" err="1">
                <a:latin typeface="Trebuchet MS" panose="020B0603020202020204" pitchFamily="34" charset="0"/>
              </a:rPr>
              <a:t>álcool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etílico</a:t>
            </a:r>
            <a:r>
              <a:rPr lang="en-US" dirty="0">
                <a:latin typeface="Trebuchet MS" panose="020B0603020202020204" pitchFamily="34" charset="0"/>
              </a:rPr>
              <a:t> (</a:t>
            </a:r>
            <a:r>
              <a:rPr lang="en-US" dirty="0" err="1">
                <a:latin typeface="Trebuchet MS" panose="020B0603020202020204" pitchFamily="34" charset="0"/>
              </a:rPr>
              <a:t>etanol</a:t>
            </a:r>
            <a:r>
              <a:rPr lang="en-US" dirty="0">
                <a:latin typeface="Trebuchet MS" panose="020B0603020202020204" pitchFamily="34" charset="0"/>
              </a:rPr>
              <a:t>) ou o </a:t>
            </a:r>
            <a:r>
              <a:rPr lang="en-US" dirty="0" err="1">
                <a:latin typeface="Trebuchet MS" panose="020B0603020202020204" pitchFamily="34" charset="0"/>
              </a:rPr>
              <a:t>ácido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láctico</a:t>
            </a:r>
            <a:r>
              <a:rPr lang="en-US" dirty="0">
                <a:latin typeface="Trebuchet MS" panose="020B0603020202020204" pitchFamily="34" charset="0"/>
              </a:rPr>
              <a:t> (</a:t>
            </a:r>
            <a:r>
              <a:rPr lang="en-US" dirty="0" err="1">
                <a:latin typeface="Trebuchet MS" panose="020B0603020202020204" pitchFamily="34" charset="0"/>
              </a:rPr>
              <a:t>lactato</a:t>
            </a:r>
            <a:r>
              <a:rPr lang="en-US" dirty="0">
                <a:latin typeface="Trebuchet MS" panose="020B0603020202020204" pitchFamily="34" charset="0"/>
              </a:rPr>
              <a:t>). São </a:t>
            </a:r>
            <a:r>
              <a:rPr lang="en-US" dirty="0" err="1">
                <a:latin typeface="Trebuchet MS" panose="020B0603020202020204" pitchFamily="34" charset="0"/>
              </a:rPr>
              <a:t>esses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produtos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finais</a:t>
            </a:r>
            <a:r>
              <a:rPr lang="en-US" dirty="0">
                <a:latin typeface="Trebuchet MS" panose="020B0603020202020204" pitchFamily="34" charset="0"/>
              </a:rPr>
              <a:t> que </a:t>
            </a:r>
            <a:r>
              <a:rPr lang="en-US" dirty="0" err="1">
                <a:latin typeface="Trebuchet MS" panose="020B0603020202020204" pitchFamily="34" charset="0"/>
              </a:rPr>
              <a:t>permitem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classificar</a:t>
            </a:r>
            <a:r>
              <a:rPr lang="en-US" dirty="0">
                <a:latin typeface="Trebuchet MS" panose="020B0603020202020204" pitchFamily="34" charset="0"/>
              </a:rPr>
              <a:t> os </a:t>
            </a:r>
            <a:r>
              <a:rPr lang="en-US" dirty="0" err="1">
                <a:latin typeface="Trebuchet MS" panose="020B0603020202020204" pitchFamily="34" charset="0"/>
              </a:rPr>
              <a:t>diferentes</a:t>
            </a:r>
            <a:r>
              <a:rPr lang="en-US" dirty="0">
                <a:latin typeface="Trebuchet MS" panose="020B0603020202020204" pitchFamily="34" charset="0"/>
              </a:rPr>
              <a:t> tipos de </a:t>
            </a:r>
            <a:r>
              <a:rPr lang="en-US" dirty="0" err="1">
                <a:latin typeface="Trebuchet MS" panose="020B0603020202020204" pitchFamily="34" charset="0"/>
              </a:rPr>
              <a:t>fermentação</a:t>
            </a:r>
            <a:r>
              <a:rPr lang="en-US" dirty="0">
                <a:latin typeface="Trebuchet MS" panose="020B0603020202020204" pitchFamily="34" charset="0"/>
              </a:rPr>
              <a:t>.</a:t>
            </a:r>
            <a:endParaRPr lang="en-US" sz="1900" dirty="0">
              <a:latin typeface="Trebuchet MS" panose="020B0603020202020204" pitchFamily="34" charset="0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As dafninhas: Fermentação">
            <a:extLst>
              <a:ext uri="{FF2B5EF4-FFF2-40B4-BE49-F238E27FC236}">
                <a16:creationId xmlns:a16="http://schemas.microsoft.com/office/drawing/2014/main" id="{DF309936-5CAB-41DA-84F6-79E97C1E7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 b="3393"/>
          <a:stretch/>
        </p:blipFill>
        <p:spPr bwMode="auto">
          <a:xfrm>
            <a:off x="5994521" y="2387895"/>
            <a:ext cx="5578537" cy="29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4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1068E4-5BA2-497F-A97D-A94150BA6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6" y="726651"/>
            <a:ext cx="6633225" cy="974012"/>
          </a:xfrm>
        </p:spPr>
        <p:txBody>
          <a:bodyPr anchor="b">
            <a:normAutofit/>
          </a:bodyPr>
          <a:lstStyle/>
          <a:p>
            <a:r>
              <a:rPr lang="pt-PT" b="1" dirty="0">
                <a:latin typeface="Trebuchet MS" panose="020B0603020202020204" pitchFamily="34" charset="0"/>
              </a:rPr>
              <a:t>Fermentação Alcoólica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8E204E8F-8140-408F-B49F-C0E04DBAD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18" y="2530136"/>
            <a:ext cx="6377145" cy="3194106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pt-PT" sz="1800" dirty="0">
                <a:latin typeface="Trebuchet MS" panose="020B0603020202020204" pitchFamily="34" charset="0"/>
              </a:rPr>
              <a:t>Na fermentação alcoólica as moléculas de ácido pirúvico vão formar Etanol com libertação de 2 CO2.</a:t>
            </a:r>
          </a:p>
          <a:p>
            <a:pPr marL="0" indent="0" algn="just">
              <a:buNone/>
            </a:pPr>
            <a:r>
              <a:rPr lang="pt-PT" sz="1800" dirty="0">
                <a:latin typeface="Trebuchet MS" panose="020B0603020202020204" pitchFamily="34" charset="0"/>
              </a:rPr>
              <a:t>O ácido pirúvico será descarboxilado, originando acetaldeído, e reduzido pelo NADH, formando o álcool etílico ou etanol.</a:t>
            </a:r>
          </a:p>
          <a:p>
            <a:pPr algn="just"/>
            <a:endParaRPr lang="pt-PT" sz="1800" dirty="0">
              <a:latin typeface="Trebuchet MS" panose="020B0603020202020204" pitchFamily="34" charset="0"/>
            </a:endParaRPr>
          </a:p>
          <a:p>
            <a:pPr marL="0" indent="0" algn="just">
              <a:buNone/>
            </a:pPr>
            <a:r>
              <a:rPr lang="pt-PT" sz="1800" dirty="0">
                <a:latin typeface="Trebuchet MS" panose="020B0603020202020204" pitchFamily="34" charset="0"/>
              </a:rPr>
              <a:t>Este tipo de fermentação é possível graças a diversos microrganismos, destacando-se os chamados “fungos de cerveja”, da espécie </a:t>
            </a:r>
            <a:r>
              <a:rPr lang="pt-PT" sz="1800" dirty="0" err="1">
                <a:latin typeface="Trebuchet MS" panose="020B0603020202020204" pitchFamily="34" charset="0"/>
              </a:rPr>
              <a:t>Saccharomyces</a:t>
            </a:r>
            <a:r>
              <a:rPr lang="pt-PT" sz="1800" dirty="0">
                <a:latin typeface="Trebuchet MS" panose="020B0603020202020204" pitchFamily="34" charset="0"/>
              </a:rPr>
              <a:t> </a:t>
            </a:r>
            <a:r>
              <a:rPr lang="pt-PT" sz="1800" dirty="0" err="1">
                <a:latin typeface="Trebuchet MS" panose="020B0603020202020204" pitchFamily="34" charset="0"/>
              </a:rPr>
              <a:t>cerevisiae</a:t>
            </a:r>
            <a:r>
              <a:rPr lang="pt-PT" sz="1800" dirty="0">
                <a:latin typeface="Trebuchet MS" panose="020B0603020202020204" pitchFamily="34" charset="0"/>
              </a:rPr>
              <a:t>. </a:t>
            </a:r>
          </a:p>
          <a:p>
            <a:endParaRPr lang="pt-PT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A3AAE32-7596-4E5E-BEE8-16C7AF2E3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22" r="-1" b="13890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67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5B410E-733F-48D5-93E7-792C31B9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04" y="643349"/>
            <a:ext cx="6818051" cy="768365"/>
          </a:xfrm>
        </p:spPr>
        <p:txBody>
          <a:bodyPr anchor="b">
            <a:normAutofit fontScale="90000"/>
          </a:bodyPr>
          <a:lstStyle/>
          <a:p>
            <a:r>
              <a:rPr lang="pt-PT" sz="3700" b="1" dirty="0"/>
              <a:t>                                              </a:t>
            </a:r>
            <a:r>
              <a:rPr lang="pt-PT" sz="3600" b="1" dirty="0">
                <a:latin typeface="Trebuchet MS" panose="020B0603020202020204" pitchFamily="34" charset="0"/>
              </a:rPr>
              <a:t>Fermentação alcoólica- aplicações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FFB3DEE-0192-411E-9989-C0B1EEA924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420" y="2496480"/>
            <a:ext cx="6417843" cy="3147863"/>
          </a:xfrm>
        </p:spPr>
        <p:txBody>
          <a:bodyPr anchor="ctr">
            <a:noAutofit/>
          </a:bodyPr>
          <a:lstStyle/>
          <a:p>
            <a:pPr marL="0" indent="0" algn="just">
              <a:buNone/>
            </a:pPr>
            <a:r>
              <a:rPr lang="pt-PT" sz="1800" dirty="0">
                <a:latin typeface="Trebuchet MS" panose="020B0603020202020204" pitchFamily="34" charset="0"/>
              </a:rPr>
              <a:t>Os dois produtos desta fermentação, o álcool etílico empregado e o dióxido de carbono, são muito utilizados na produção de bebidas alcoólicas e na indústria da panificação. Mais recentemente tem-se utilizado esses fungos para a produção industrial de álcool combustível (servindo por exemplo de combustível a motores de explosão).</a:t>
            </a:r>
          </a:p>
          <a:p>
            <a:pPr algn="just"/>
            <a:r>
              <a:rPr lang="pt-PT" sz="1800" dirty="0">
                <a:latin typeface="Trebuchet MS" panose="020B0603020202020204" pitchFamily="34" charset="0"/>
              </a:rPr>
              <a:t>Na panificação é a libertação de dióxido de carbono que faz levedar a massa. As bolhas provocadas pela libertação do gás aumentam a massa de volume, deixando o pão pouco denso, leve e macio.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 descr="Uma imagem com pessoa, alimentação, interior, pedaço&#10;&#10;Descrição gerada automaticamente">
            <a:extLst>
              <a:ext uri="{FF2B5EF4-FFF2-40B4-BE49-F238E27FC236}">
                <a16:creationId xmlns:a16="http://schemas.microsoft.com/office/drawing/2014/main" id="{D62D3AD4-24E5-4E3E-9BDE-8742A94EB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12" r="35772" b="2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23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030C6729-A044-49E9-8934-2EEA8800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10" y="457467"/>
            <a:ext cx="7002730" cy="891940"/>
          </a:xfrm>
        </p:spPr>
        <p:txBody>
          <a:bodyPr anchor="b">
            <a:normAutofit fontScale="90000"/>
          </a:bodyPr>
          <a:lstStyle/>
          <a:p>
            <a:r>
              <a:rPr lang="pt-PT" sz="3700" b="1" dirty="0"/>
              <a:t> </a:t>
            </a:r>
            <a:r>
              <a:rPr lang="pt-PT" sz="3600" b="1" dirty="0">
                <a:latin typeface="Trebuchet MS" panose="020B0603020202020204" pitchFamily="34" charset="0"/>
              </a:rPr>
              <a:t>Fermentação alcoólica - aplicações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D43B29FF-756E-4891-8EF7-626195130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730" y="2466183"/>
            <a:ext cx="6421533" cy="3176351"/>
          </a:xfrm>
        </p:spPr>
        <p:txBody>
          <a:bodyPr anchor="ctr">
            <a:normAutofit fontScale="85000" lnSpcReduction="20000"/>
          </a:bodyPr>
          <a:lstStyle/>
          <a:p>
            <a:pPr marL="0" indent="0" algn="just">
              <a:buNone/>
            </a:pPr>
            <a:r>
              <a:rPr lang="pt-PT" sz="2100" dirty="0">
                <a:latin typeface="Trebuchet MS" panose="020B0603020202020204" pitchFamily="34" charset="0"/>
              </a:rPr>
              <a:t>Já na produção de bebidas alcoólicas podemos diferenciar dois tipos: bebidas fermentadas ou não destiladas e bebidas destiladas.</a:t>
            </a:r>
          </a:p>
          <a:p>
            <a:pPr algn="just"/>
            <a:r>
              <a:rPr lang="pt-PT" sz="2100" dirty="0">
                <a:latin typeface="Trebuchet MS" panose="020B0603020202020204" pitchFamily="34" charset="0"/>
              </a:rPr>
              <a:t>No caso das bebidas não destiladas temos como exemplo o vinho (produzido pela fermentação da uva) e a cerveja (que provem da cevada). Estas bebidas são aquelas que não passam pelo processo de destilação e diferenciam-se das destiladas porque possuem teores alcoólicos relativamente baixos. </a:t>
            </a:r>
          </a:p>
          <a:p>
            <a:pPr algn="just"/>
            <a:r>
              <a:rPr lang="pt-PT" sz="2100" dirty="0">
                <a:latin typeface="Trebuchet MS" panose="020B0603020202020204" pitchFamily="34" charset="0"/>
              </a:rPr>
              <a:t>No caso das bebidas destiladas, após a fermentação estas bebida passam pelo processo de destilação, que consiste na extração dos vapores que depois são condensados. Esse processo pode ser repetido e o resultado são bebidas alcoólicas com teores mais elevados.</a:t>
            </a:r>
          </a:p>
          <a:p>
            <a:endParaRPr lang="pt-PT" sz="1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Imagem 13" descr="Uma imagem com pessoa, pessoas&#10;&#10;Descrição gerada automaticamente">
            <a:extLst>
              <a:ext uri="{FF2B5EF4-FFF2-40B4-BE49-F238E27FC236}">
                <a16:creationId xmlns:a16="http://schemas.microsoft.com/office/drawing/2014/main" id="{8D9D496C-DAC2-4FE0-95A8-3C612FFFB3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0" b="-3"/>
          <a:stretch/>
        </p:blipFill>
        <p:spPr>
          <a:xfrm>
            <a:off x="7421373" y="627954"/>
            <a:ext cx="4235516" cy="535337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77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Personalizado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xtura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1929</Words>
  <Application>Microsoft Office PowerPoint</Application>
  <PresentationFormat>Ecrã Panorâmico</PresentationFormat>
  <Paragraphs>108</Paragraphs>
  <Slides>24</Slides>
  <Notes>0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Trebuchet MS</vt:lpstr>
      <vt:lpstr>Office Theme</vt:lpstr>
      <vt:lpstr>FERMENTAÇÃO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Fermentação Alcoólica</vt:lpstr>
      <vt:lpstr>                                              Fermentação alcoólica- aplicações</vt:lpstr>
      <vt:lpstr> Fermentação alcoólica - aplicações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FERMENTAÇÃO</dc:title>
  <dc:creator>Maria do Rosário da Silva Pereira Pacheco</dc:creator>
  <cp:lastModifiedBy>João Monteiro</cp:lastModifiedBy>
  <cp:revision>2</cp:revision>
  <dcterms:created xsi:type="dcterms:W3CDTF">2020-11-26T22:21:52Z</dcterms:created>
  <dcterms:modified xsi:type="dcterms:W3CDTF">2020-12-13T17:09:31Z</dcterms:modified>
</cp:coreProperties>
</file>